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9"/>
  </p:handoutMasterIdLst>
  <p:sldIdLst>
    <p:sldId id="313" r:id="rId2"/>
    <p:sldId id="312" r:id="rId3"/>
    <p:sldId id="315" r:id="rId4"/>
    <p:sldId id="316" r:id="rId5"/>
    <p:sldId id="317" r:id="rId6"/>
    <p:sldId id="318" r:id="rId7"/>
    <p:sldId id="319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99CCFF"/>
    <a:srgbClr val="422C16"/>
    <a:srgbClr val="0C788E"/>
    <a:srgbClr val="025198"/>
    <a:srgbClr val="000099"/>
    <a:srgbClr val="1C1C1C"/>
    <a:srgbClr val="660066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52" autoAdjust="0"/>
  </p:normalViewPr>
  <p:slideViewPr>
    <p:cSldViewPr>
      <p:cViewPr varScale="1">
        <p:scale>
          <a:sx n="114" d="100"/>
          <a:sy n="114" d="100"/>
        </p:scale>
        <p:origin x="13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3EF0-8B27-42DF-A155-57F174F466E1}" type="datetimeFigureOut">
              <a:rPr lang="en-US" smtClean="0"/>
              <a:t>27-Sep-21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98712-CB19-406F-973A-E5019F00F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6199"/>
            <a:ext cx="7558608" cy="2137791"/>
          </a:xfrm>
        </p:spPr>
        <p:txBody>
          <a:bodyPr/>
          <a:lstStyle>
            <a:lvl1pPr algn="ctr">
              <a:defRPr b="1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936104"/>
          </a:xfrm>
        </p:spPr>
        <p:txBody>
          <a:bodyPr/>
          <a:lstStyle>
            <a:lvl1pPr marL="0" indent="0" algn="r"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91"/>
            <a:ext cx="1393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83152" cy="868958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>
            <a:lvl1pPr marL="342900" indent="-342900">
              <a:buSzPct val="75000"/>
              <a:buFont typeface="Arial" panose="020B0604020202020204" pitchFamily="34" charset="0"/>
              <a:buChar char="►"/>
              <a:defRPr sz="2400"/>
            </a:lvl1pPr>
            <a:lvl2pPr marL="742950" indent="-285750">
              <a:buSzPct val="75000"/>
              <a:buFont typeface="Wingdings" panose="05000000000000000000" pitchFamily="2" charset="2"/>
              <a:buChar char="v"/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044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9C56-F1A8-4AE0-AD3E-05E393C892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E443-ECA5-4F07-976C-C001AF4967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B4BE-AB0E-4FDF-B3A6-A544267D3A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431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1403648" y="6308725"/>
            <a:ext cx="6336704" cy="412750"/>
          </a:xfrm>
          <a:prstGeom prst="rect">
            <a:avLst/>
          </a:prstGeom>
          <a:ln/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0058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sr-Cyrl-RS"/>
              <a:t>АТУСС Висока </a:t>
            </a:r>
            <a:r>
              <a:rPr lang="sr-Latn-RS" i="0"/>
              <a:t>ICT</a:t>
            </a:r>
            <a:r>
              <a:rPr lang="sr-Cyrl-RS"/>
              <a:t> школа</a:t>
            </a:r>
            <a:r>
              <a:rPr lang="sr-Latn-RS"/>
              <a:t> - </a:t>
            </a:r>
            <a:r>
              <a:rPr lang="sr-Cyrl-RS"/>
              <a:t>Београд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6" r:id="rId4"/>
    <p:sldLayoutId id="2147483727" r:id="rId5"/>
    <p:sldLayoutId id="2147483729" r:id="rId6"/>
    <p:sldLayoutId id="2147483730" r:id="rId7"/>
    <p:sldLayoutId id="2147483731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rijana.petrovic@ict.edu.rs" TargetMode="External"/><Relationship Id="rId2" Type="http://schemas.openxmlformats.org/officeDocument/2006/relationships/hyperlink" Target="mailto:ana.slavkovic@ict.edu.r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400" dirty="0">
                <a:solidFill>
                  <a:srgbClr val="002060"/>
                </a:solidFill>
              </a:rPr>
              <a:t>Спољнотрговинско пословање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710182"/>
            <a:ext cx="7776864" cy="936104"/>
          </a:xfrm>
        </p:spPr>
        <p:txBody>
          <a:bodyPr/>
          <a:lstStyle/>
          <a:p>
            <a:r>
              <a:rPr lang="sr-Cyrl-RS" dirty="0"/>
              <a:t>Професорка: др Ана Славковић</a:t>
            </a:r>
          </a:p>
          <a:p>
            <a:r>
              <a:rPr lang="sr-Cyrl-RS" dirty="0"/>
              <a:t>Асистенткиња: Маријана Петровић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2804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Циљеви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Упознавање</a:t>
            </a:r>
            <a:r>
              <a:rPr lang="ru-RU" dirty="0"/>
              <a:t> </a:t>
            </a:r>
            <a:r>
              <a:rPr lang="ru-RU" dirty="0" err="1"/>
              <a:t>студената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основама</a:t>
            </a:r>
            <a:r>
              <a:rPr lang="ru-RU" dirty="0"/>
              <a:t> </a:t>
            </a:r>
            <a:r>
              <a:rPr lang="ru-RU" dirty="0" err="1"/>
              <a:t>спољне</a:t>
            </a:r>
            <a:r>
              <a:rPr lang="ru-RU" dirty="0"/>
              <a:t> </a:t>
            </a:r>
            <a:r>
              <a:rPr lang="ru-RU" dirty="0" err="1"/>
              <a:t>трговине</a:t>
            </a:r>
            <a:r>
              <a:rPr lang="ru-RU" dirty="0"/>
              <a:t>, </a:t>
            </a:r>
            <a:r>
              <a:rPr lang="ru-RU" dirty="0" err="1"/>
              <a:t>међународног</a:t>
            </a:r>
            <a:r>
              <a:rPr lang="ru-RU" dirty="0"/>
              <a:t> </a:t>
            </a:r>
            <a:r>
              <a:rPr lang="ru-RU" dirty="0" err="1"/>
              <a:t>банкарског</a:t>
            </a:r>
            <a:r>
              <a:rPr lang="ru-RU" dirty="0"/>
              <a:t> </a:t>
            </a:r>
            <a:r>
              <a:rPr lang="ru-RU" dirty="0" err="1"/>
              <a:t>саобраћаја</a:t>
            </a:r>
            <a:r>
              <a:rPr lang="ru-RU" dirty="0"/>
              <a:t> и </a:t>
            </a:r>
            <a:r>
              <a:rPr lang="ru-RU" dirty="0" err="1"/>
              <a:t>обучавање</a:t>
            </a:r>
            <a:r>
              <a:rPr lang="ru-RU" dirty="0"/>
              <a:t> за </a:t>
            </a:r>
            <a:r>
              <a:rPr lang="ru-RU" dirty="0" err="1"/>
              <a:t>вршење</a:t>
            </a:r>
            <a:r>
              <a:rPr lang="ru-RU" dirty="0"/>
              <a:t> </a:t>
            </a:r>
            <a:r>
              <a:rPr lang="ru-RU" dirty="0" err="1"/>
              <a:t>ове</a:t>
            </a:r>
            <a:r>
              <a:rPr lang="ru-RU" dirty="0"/>
              <a:t> </a:t>
            </a:r>
            <a:r>
              <a:rPr lang="ru-RU" dirty="0" err="1"/>
              <a:t>врсте</a:t>
            </a:r>
            <a:r>
              <a:rPr lang="ru-RU" dirty="0"/>
              <a:t> посла.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Исходи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Очекује</a:t>
            </a:r>
            <a:r>
              <a:rPr lang="ru-RU" dirty="0"/>
              <a:t> се да се студент, уз </a:t>
            </a:r>
            <a:r>
              <a:rPr lang="ru-RU" dirty="0" err="1"/>
              <a:t>детаљно</a:t>
            </a:r>
            <a:r>
              <a:rPr lang="ru-RU" dirty="0"/>
              <a:t> </a:t>
            </a:r>
            <a:r>
              <a:rPr lang="ru-RU" dirty="0" err="1"/>
              <a:t>разумевање</a:t>
            </a:r>
            <a:r>
              <a:rPr lang="ru-RU" dirty="0"/>
              <a:t> </a:t>
            </a:r>
            <a:r>
              <a:rPr lang="ru-RU" dirty="0" err="1"/>
              <a:t>функционисања</a:t>
            </a:r>
            <a:r>
              <a:rPr lang="ru-RU" dirty="0"/>
              <a:t> </a:t>
            </a:r>
            <a:r>
              <a:rPr lang="ru-RU" dirty="0" err="1"/>
              <a:t>страних</a:t>
            </a:r>
            <a:r>
              <a:rPr lang="ru-RU" dirty="0"/>
              <a:t> </a:t>
            </a:r>
            <a:r>
              <a:rPr lang="ru-RU" dirty="0" err="1"/>
              <a:t>банака</a:t>
            </a:r>
            <a:r>
              <a:rPr lang="ru-RU" dirty="0"/>
              <a:t> и </a:t>
            </a:r>
            <a:r>
              <a:rPr lang="ru-RU" dirty="0" err="1"/>
              <a:t>врсти</a:t>
            </a:r>
            <a:r>
              <a:rPr lang="ru-RU" dirty="0"/>
              <a:t> </a:t>
            </a:r>
            <a:r>
              <a:rPr lang="ru-RU" dirty="0" err="1"/>
              <a:t>међународних</a:t>
            </a:r>
            <a:r>
              <a:rPr lang="ru-RU" dirty="0"/>
              <a:t> </a:t>
            </a:r>
            <a:r>
              <a:rPr lang="ru-RU" dirty="0" err="1"/>
              <a:t>послова</a:t>
            </a:r>
            <a:r>
              <a:rPr lang="ru-RU" dirty="0"/>
              <a:t>, обучи за рад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трансакцијама</a:t>
            </a:r>
            <a:r>
              <a:rPr lang="ru-RU" dirty="0"/>
              <a:t> </a:t>
            </a:r>
            <a:r>
              <a:rPr lang="ru-RU" dirty="0" err="1"/>
              <a:t>плаћања</a:t>
            </a:r>
            <a:r>
              <a:rPr lang="ru-RU" dirty="0"/>
              <a:t> у </a:t>
            </a:r>
            <a:r>
              <a:rPr lang="ru-RU" dirty="0" err="1"/>
              <a:t>међународном</a:t>
            </a:r>
            <a:r>
              <a:rPr lang="ru-RU" dirty="0"/>
              <a:t> платном промету.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0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err="1"/>
              <a:t>Спољнотрговински</a:t>
            </a:r>
            <a:r>
              <a:rPr lang="ru-RU" sz="1800" dirty="0"/>
              <a:t> и </a:t>
            </a:r>
            <a:r>
              <a:rPr lang="ru-RU" sz="1800" dirty="0" err="1"/>
              <a:t>девизни</a:t>
            </a:r>
            <a:r>
              <a:rPr lang="ru-RU" sz="1800" dirty="0"/>
              <a:t> систем: Девизе. </a:t>
            </a:r>
            <a:r>
              <a:rPr lang="ru-RU" sz="1800" dirty="0" err="1"/>
              <a:t>Валуте</a:t>
            </a:r>
            <a:r>
              <a:rPr lang="ru-RU" sz="1800" dirty="0"/>
              <a:t>. </a:t>
            </a:r>
            <a:r>
              <a:rPr lang="ru-RU" sz="1800" dirty="0" err="1"/>
              <a:t>Међубанкарско</a:t>
            </a:r>
            <a:r>
              <a:rPr lang="ru-RU" sz="1800" dirty="0"/>
              <a:t> </a:t>
            </a:r>
            <a:r>
              <a:rPr lang="ru-RU" sz="1800" dirty="0" err="1"/>
              <a:t>тржиште</a:t>
            </a:r>
            <a:r>
              <a:rPr lang="ru-RU" sz="1800" dirty="0"/>
              <a:t> девиза. </a:t>
            </a:r>
            <a:r>
              <a:rPr lang="ru-RU" sz="1800" dirty="0" err="1"/>
              <a:t>Девизно</a:t>
            </a:r>
            <a:r>
              <a:rPr lang="ru-RU" sz="1800" dirty="0"/>
              <a:t> </a:t>
            </a:r>
            <a:r>
              <a:rPr lang="ru-RU" sz="1800" dirty="0" err="1"/>
              <a:t>пословање</a:t>
            </a:r>
            <a:r>
              <a:rPr lang="ru-RU" sz="1800" dirty="0"/>
              <a:t> </a:t>
            </a:r>
            <a:r>
              <a:rPr lang="ru-RU" sz="1800" dirty="0" err="1"/>
              <a:t>банака</a:t>
            </a:r>
            <a:r>
              <a:rPr lang="ru-RU" sz="1800" dirty="0"/>
              <a:t>. Услуге у </a:t>
            </a:r>
            <a:r>
              <a:rPr lang="ru-RU" sz="1800" dirty="0" err="1"/>
              <a:t>спољнотрговинском</a:t>
            </a:r>
            <a:r>
              <a:rPr lang="ru-RU" sz="1800" dirty="0"/>
              <a:t> промету. </a:t>
            </a:r>
            <a:r>
              <a:rPr lang="ru-RU" sz="1800" dirty="0" err="1"/>
              <a:t>Платни</a:t>
            </a:r>
            <a:r>
              <a:rPr lang="ru-RU" sz="1800" dirty="0"/>
              <a:t> </a:t>
            </a:r>
            <a:r>
              <a:rPr lang="ru-RU" sz="1800" dirty="0" err="1"/>
              <a:t>биланс</a:t>
            </a:r>
            <a:r>
              <a:rPr lang="ru-RU" sz="1800" dirty="0"/>
              <a:t> </a:t>
            </a:r>
            <a:r>
              <a:rPr lang="ru-RU" sz="1800" dirty="0" err="1"/>
              <a:t>Србије</a:t>
            </a:r>
            <a:r>
              <a:rPr lang="ru-RU" sz="1800" dirty="0"/>
              <a:t>. Светски </a:t>
            </a:r>
            <a:r>
              <a:rPr lang="ru-RU" sz="1800" dirty="0" err="1"/>
              <a:t>финансијски</a:t>
            </a:r>
            <a:r>
              <a:rPr lang="ru-RU" sz="1800" dirty="0"/>
              <a:t> </a:t>
            </a:r>
            <a:r>
              <a:rPr lang="ru-RU" sz="1800" dirty="0" err="1"/>
              <a:t>центри</a:t>
            </a:r>
            <a:r>
              <a:rPr lang="ru-RU" sz="1800" dirty="0"/>
              <a:t>. ОФЦ.  Рации: РОЕ, РОА...</a:t>
            </a:r>
          </a:p>
          <a:p>
            <a:r>
              <a:rPr lang="ru-RU" sz="1800" dirty="0" err="1"/>
              <a:t>Финансирање</a:t>
            </a:r>
            <a:r>
              <a:rPr lang="ru-RU" sz="1800" dirty="0"/>
              <a:t> </a:t>
            </a:r>
            <a:r>
              <a:rPr lang="ru-RU" sz="1800" dirty="0" err="1"/>
              <a:t>међународне</a:t>
            </a:r>
            <a:r>
              <a:rPr lang="ru-RU" sz="1800" dirty="0"/>
              <a:t> </a:t>
            </a:r>
            <a:r>
              <a:rPr lang="ru-RU" sz="1800" dirty="0" err="1"/>
              <a:t>трговине</a:t>
            </a:r>
            <a:r>
              <a:rPr lang="ru-RU" sz="1800" dirty="0"/>
              <a:t> – </a:t>
            </a:r>
            <a:r>
              <a:rPr lang="ru-RU" sz="1800" dirty="0" err="1"/>
              <a:t>међународне</a:t>
            </a:r>
            <a:r>
              <a:rPr lang="ru-RU" sz="1800" dirty="0"/>
              <a:t> банке: </a:t>
            </a:r>
            <a:r>
              <a:rPr lang="ru-RU" sz="1800" dirty="0" err="1"/>
              <a:t>Банкарска</a:t>
            </a:r>
            <a:r>
              <a:rPr lang="ru-RU" sz="1800" dirty="0"/>
              <a:t> структура у свету. </a:t>
            </a:r>
            <a:r>
              <a:rPr lang="ru-RU" sz="1800" dirty="0" err="1"/>
              <a:t>Еволуција</a:t>
            </a:r>
            <a:r>
              <a:rPr lang="ru-RU" sz="1800" dirty="0"/>
              <a:t> </a:t>
            </a:r>
            <a:r>
              <a:rPr lang="ru-RU" sz="1800" dirty="0" err="1"/>
              <a:t>међунаросног</a:t>
            </a:r>
            <a:r>
              <a:rPr lang="ru-RU" sz="1800" dirty="0"/>
              <a:t> </a:t>
            </a:r>
            <a:r>
              <a:rPr lang="ru-RU" sz="1800" dirty="0" err="1"/>
              <a:t>финансијског</a:t>
            </a:r>
            <a:r>
              <a:rPr lang="ru-RU" sz="1800" dirty="0"/>
              <a:t> система. </a:t>
            </a:r>
            <a:r>
              <a:rPr lang="ru-RU" sz="1800" dirty="0" err="1"/>
              <a:t>Међународне</a:t>
            </a:r>
            <a:r>
              <a:rPr lang="ru-RU" sz="1800" dirty="0"/>
              <a:t> </a:t>
            </a:r>
            <a:r>
              <a:rPr lang="ru-RU" sz="1800" dirty="0" err="1"/>
              <a:t>финансијске</a:t>
            </a:r>
            <a:r>
              <a:rPr lang="ru-RU" sz="1800" dirty="0"/>
              <a:t> </a:t>
            </a:r>
            <a:r>
              <a:rPr lang="ru-RU" sz="1800" dirty="0" err="1"/>
              <a:t>институције</a:t>
            </a:r>
            <a:r>
              <a:rPr lang="ru-RU" sz="1800" dirty="0"/>
              <a:t>. </a:t>
            </a:r>
            <a:r>
              <a:rPr lang="ru-RU" sz="1800" dirty="0" err="1"/>
              <a:t>Међународно</a:t>
            </a:r>
            <a:r>
              <a:rPr lang="ru-RU" sz="1800" dirty="0"/>
              <a:t> </a:t>
            </a:r>
            <a:r>
              <a:rPr lang="ru-RU" sz="1800" dirty="0" err="1"/>
              <a:t>кредитирање</a:t>
            </a:r>
            <a:r>
              <a:rPr lang="ru-RU" sz="1800" dirty="0"/>
              <a:t>. </a:t>
            </a:r>
            <a:r>
              <a:rPr lang="ru-RU" sz="1800" dirty="0" err="1"/>
              <a:t>Везана</a:t>
            </a:r>
            <a:r>
              <a:rPr lang="ru-RU" sz="1800" dirty="0"/>
              <a:t> </a:t>
            </a:r>
            <a:r>
              <a:rPr lang="ru-RU" sz="1800" dirty="0" err="1"/>
              <a:t>трговина</a:t>
            </a:r>
            <a:r>
              <a:rPr lang="ru-RU" sz="1800" dirty="0"/>
              <a:t>. </a:t>
            </a:r>
            <a:r>
              <a:rPr lang="ru-RU" sz="1800" dirty="0" err="1"/>
              <a:t>Хеџинг</a:t>
            </a:r>
            <a:r>
              <a:rPr lang="ru-RU" sz="1800" dirty="0"/>
              <a:t>. </a:t>
            </a:r>
            <a:r>
              <a:rPr lang="ru-RU" sz="1800" dirty="0" err="1"/>
              <a:t>Посебни</a:t>
            </a:r>
            <a:r>
              <a:rPr lang="ru-RU" sz="1800" dirty="0"/>
              <a:t> </a:t>
            </a:r>
            <a:r>
              <a:rPr lang="ru-RU" sz="1800" dirty="0" err="1"/>
              <a:t>облици</a:t>
            </a:r>
            <a:r>
              <a:rPr lang="ru-RU" sz="1800" dirty="0"/>
              <a:t> </a:t>
            </a:r>
            <a:r>
              <a:rPr lang="ru-RU" sz="1800" dirty="0" err="1"/>
              <a:t>финансирања</a:t>
            </a:r>
            <a:r>
              <a:rPr lang="ru-RU" sz="1800" dirty="0"/>
              <a:t>. </a:t>
            </a:r>
            <a:r>
              <a:rPr lang="ru-RU" sz="1800" dirty="0" err="1"/>
              <a:t>Ризици</a:t>
            </a:r>
            <a:r>
              <a:rPr lang="ru-RU" sz="1800" dirty="0"/>
              <a:t>. ИНЦОТЕРМС. </a:t>
            </a:r>
          </a:p>
          <a:p>
            <a:r>
              <a:rPr lang="ru-RU" sz="1800" dirty="0" err="1"/>
              <a:t>Гаранције</a:t>
            </a:r>
            <a:r>
              <a:rPr lang="ru-RU" sz="1800" dirty="0"/>
              <a:t> и </a:t>
            </a:r>
            <a:r>
              <a:rPr lang="ru-RU" sz="1800" dirty="0" err="1"/>
              <a:t>менице</a:t>
            </a:r>
            <a:r>
              <a:rPr lang="ru-RU" sz="1800" dirty="0"/>
              <a:t>: </a:t>
            </a:r>
            <a:r>
              <a:rPr lang="ru-RU" sz="1800" dirty="0" err="1"/>
              <a:t>Врсте</a:t>
            </a:r>
            <a:r>
              <a:rPr lang="ru-RU" sz="1800" dirty="0"/>
              <a:t>. Анализа </a:t>
            </a:r>
            <a:r>
              <a:rPr lang="ru-RU" sz="1800" dirty="0" err="1"/>
              <a:t>ситуација</a:t>
            </a:r>
            <a:r>
              <a:rPr lang="ru-RU" sz="1800" dirty="0"/>
              <a:t> у </a:t>
            </a:r>
            <a:r>
              <a:rPr lang="ru-RU" sz="1800" dirty="0" err="1"/>
              <a:t>којима</a:t>
            </a:r>
            <a:r>
              <a:rPr lang="ru-RU" sz="1800" dirty="0"/>
              <a:t> се </a:t>
            </a:r>
            <a:r>
              <a:rPr lang="ru-RU" sz="1800" dirty="0" err="1"/>
              <a:t>користе</a:t>
            </a:r>
            <a:r>
              <a:rPr lang="ru-RU" sz="1800" dirty="0"/>
              <a:t>. </a:t>
            </a:r>
            <a:r>
              <a:rPr lang="ru-RU" sz="1800" dirty="0" err="1"/>
              <a:t>Законске</a:t>
            </a:r>
            <a:r>
              <a:rPr lang="ru-RU" sz="1800" dirty="0"/>
              <a:t> процедуре.</a:t>
            </a:r>
          </a:p>
          <a:p>
            <a:r>
              <a:rPr lang="ru-RU" sz="1800" dirty="0" err="1"/>
              <a:t>Међународни</a:t>
            </a:r>
            <a:r>
              <a:rPr lang="ru-RU" sz="1800" dirty="0"/>
              <a:t> </a:t>
            </a:r>
            <a:r>
              <a:rPr lang="ru-RU" sz="1800" dirty="0" err="1"/>
              <a:t>платни</a:t>
            </a:r>
            <a:r>
              <a:rPr lang="ru-RU" sz="1800" dirty="0"/>
              <a:t> </a:t>
            </a:r>
            <a:r>
              <a:rPr lang="ru-RU" sz="1800" dirty="0" err="1"/>
              <a:t>промет</a:t>
            </a:r>
            <a:r>
              <a:rPr lang="ru-RU" sz="1800" dirty="0"/>
              <a:t>: </a:t>
            </a:r>
            <a:r>
              <a:rPr lang="ru-RU" sz="1800" dirty="0" err="1"/>
              <a:t>Појам</a:t>
            </a:r>
            <a:r>
              <a:rPr lang="ru-RU" sz="1800" dirty="0"/>
              <a:t>. </a:t>
            </a:r>
            <a:r>
              <a:rPr lang="ru-RU" sz="1800" dirty="0" err="1"/>
              <a:t>Инструменти</a:t>
            </a:r>
            <a:r>
              <a:rPr lang="ru-RU" sz="1800" dirty="0"/>
              <a:t>: </a:t>
            </a:r>
            <a:r>
              <a:rPr lang="ru-RU" sz="1800" dirty="0" err="1"/>
              <a:t>Акредитив</a:t>
            </a:r>
            <a:r>
              <a:rPr lang="ru-RU" sz="1800" dirty="0"/>
              <a:t>. </a:t>
            </a:r>
            <a:r>
              <a:rPr lang="ru-RU" sz="1800" dirty="0" err="1"/>
              <a:t>Документарна</a:t>
            </a:r>
            <a:r>
              <a:rPr lang="ru-RU" sz="1800" dirty="0"/>
              <a:t> </a:t>
            </a:r>
            <a:r>
              <a:rPr lang="ru-RU" sz="1800" dirty="0" err="1"/>
              <a:t>наплата</a:t>
            </a:r>
            <a:r>
              <a:rPr lang="ru-RU" sz="1800" dirty="0"/>
              <a:t>. </a:t>
            </a:r>
            <a:r>
              <a:rPr lang="ru-RU" sz="1800" dirty="0" err="1"/>
              <a:t>Банкарска</a:t>
            </a:r>
            <a:r>
              <a:rPr lang="ru-RU" sz="1800" dirty="0"/>
              <a:t> </a:t>
            </a:r>
            <a:r>
              <a:rPr lang="ru-RU" sz="1800" dirty="0" err="1"/>
              <a:t>дознака</a:t>
            </a:r>
            <a:r>
              <a:rPr lang="ru-RU" sz="1800" dirty="0"/>
              <a:t>. Чек. </a:t>
            </a:r>
            <a:r>
              <a:rPr lang="ru-RU" sz="1800" dirty="0" err="1"/>
              <a:t>Меница</a:t>
            </a:r>
            <a:r>
              <a:rPr lang="ru-RU" sz="1800" dirty="0"/>
              <a:t>. </a:t>
            </a:r>
            <a:r>
              <a:rPr lang="ru-RU" sz="1800" dirty="0" err="1"/>
              <a:t>Кредитно</a:t>
            </a:r>
            <a:r>
              <a:rPr lang="ru-RU" sz="1800" dirty="0"/>
              <a:t> </a:t>
            </a:r>
            <a:r>
              <a:rPr lang="ru-RU" sz="1800" dirty="0" err="1"/>
              <a:t>писмо</a:t>
            </a:r>
            <a:r>
              <a:rPr lang="ru-RU" sz="1800" dirty="0"/>
              <a:t>. </a:t>
            </a:r>
            <a:r>
              <a:rPr lang="ru-RU" sz="1800" dirty="0" err="1"/>
              <a:t>Банкарска</a:t>
            </a:r>
            <a:r>
              <a:rPr lang="ru-RU" sz="1800" dirty="0"/>
              <a:t> </a:t>
            </a:r>
            <a:r>
              <a:rPr lang="ru-RU" sz="1800" dirty="0" err="1"/>
              <a:t>гаранција</a:t>
            </a:r>
            <a:r>
              <a:rPr lang="ru-RU" sz="1800" dirty="0"/>
              <a:t>. </a:t>
            </a:r>
            <a:r>
              <a:rPr lang="ru-RU" sz="1800" dirty="0" err="1"/>
              <a:t>Кредитна</a:t>
            </a:r>
            <a:r>
              <a:rPr lang="ru-RU" sz="1800" dirty="0"/>
              <a:t> карта. </a:t>
            </a:r>
            <a:r>
              <a:rPr lang="ru-RU" sz="1800" dirty="0" err="1"/>
              <a:t>Електронски</a:t>
            </a:r>
            <a:r>
              <a:rPr lang="ru-RU" sz="1800" dirty="0"/>
              <a:t> </a:t>
            </a:r>
            <a:r>
              <a:rPr lang="ru-RU" sz="1800" dirty="0" err="1"/>
              <a:t>међународни</a:t>
            </a:r>
            <a:r>
              <a:rPr lang="ru-RU" sz="1800" dirty="0"/>
              <a:t> </a:t>
            </a:r>
            <a:r>
              <a:rPr lang="ru-RU" sz="1800" dirty="0" err="1"/>
              <a:t>трансфери</a:t>
            </a:r>
            <a:r>
              <a:rPr lang="ru-RU" sz="1800" dirty="0"/>
              <a:t> </a:t>
            </a:r>
            <a:r>
              <a:rPr lang="ru-RU" sz="1800" dirty="0" err="1"/>
              <a:t>средстава</a:t>
            </a:r>
            <a:r>
              <a:rPr lang="ru-RU" sz="1800" dirty="0"/>
              <a:t> у </a:t>
            </a:r>
            <a:r>
              <a:rPr lang="ru-RU" sz="1800" dirty="0" err="1"/>
              <a:t>банкама</a:t>
            </a:r>
            <a:r>
              <a:rPr lang="ru-RU" sz="1800" dirty="0"/>
              <a:t>. SWIFT.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8264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200800" cy="868958"/>
          </a:xfrm>
        </p:spPr>
        <p:txBody>
          <a:bodyPr/>
          <a:lstStyle/>
          <a:p>
            <a:r>
              <a:rPr lang="sr-Cyrl-RS" dirty="0"/>
              <a:t>Предиспитне обавезе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/>
          </a:p>
          <a:p>
            <a:r>
              <a:rPr lang="sr-Cyrl-RS" dirty="0"/>
              <a:t>Израда пројекта – 30 бодова</a:t>
            </a:r>
          </a:p>
          <a:p>
            <a:r>
              <a:rPr lang="sr-Cyrl-RS" dirty="0"/>
              <a:t>Одбрана пројекта – 15 бодова</a:t>
            </a:r>
          </a:p>
          <a:p>
            <a:r>
              <a:rPr lang="sr-Cyrl-RS" dirty="0"/>
              <a:t>Испит – 55 бодова</a:t>
            </a:r>
          </a:p>
          <a:p>
            <a:endParaRPr lang="sr-Cyrl-RS" dirty="0"/>
          </a:p>
          <a:p>
            <a:r>
              <a:rPr lang="sr-Cyrl-RS" dirty="0"/>
              <a:t>Предмет носи 6 ЕСПБ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9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Р. </a:t>
            </a:r>
            <a:r>
              <a:rPr lang="ru-RU" dirty="0" err="1"/>
              <a:t>Лукић</a:t>
            </a:r>
            <a:r>
              <a:rPr lang="ru-RU" dirty="0"/>
              <a:t>, </a:t>
            </a:r>
            <a:r>
              <a:rPr lang="ru-RU" dirty="0" err="1"/>
              <a:t>Банкарско</a:t>
            </a:r>
            <a:r>
              <a:rPr lang="ru-RU" dirty="0"/>
              <a:t> </a:t>
            </a:r>
            <a:r>
              <a:rPr lang="ru-RU" dirty="0" err="1"/>
              <a:t>рачуноводство</a:t>
            </a:r>
            <a:r>
              <a:rPr lang="ru-RU" dirty="0"/>
              <a:t>, </a:t>
            </a:r>
            <a:r>
              <a:rPr lang="ru-RU" dirty="0" err="1"/>
              <a:t>Економски</a:t>
            </a:r>
            <a:r>
              <a:rPr lang="ru-RU" dirty="0"/>
              <a:t> </a:t>
            </a:r>
            <a:r>
              <a:rPr lang="ru-RU" dirty="0" err="1"/>
              <a:t>факултет</a:t>
            </a:r>
            <a:r>
              <a:rPr lang="ru-RU" dirty="0"/>
              <a:t>, </a:t>
            </a:r>
            <a:r>
              <a:rPr lang="ru-RU" dirty="0" err="1"/>
              <a:t>Београд</a:t>
            </a:r>
            <a:r>
              <a:rPr lang="ru-RU" dirty="0"/>
              <a:t>, 2002.	</a:t>
            </a:r>
          </a:p>
          <a:p>
            <a:pPr marL="0" indent="0">
              <a:buNone/>
            </a:pPr>
            <a:r>
              <a:rPr lang="ru-RU" dirty="0"/>
              <a:t>		</a:t>
            </a:r>
          </a:p>
          <a:p>
            <a:r>
              <a:rPr lang="ru-RU" dirty="0"/>
              <a:t>Ф. Мишкин, </a:t>
            </a:r>
            <a:r>
              <a:rPr lang="ru-RU" dirty="0" err="1"/>
              <a:t>Монетарна</a:t>
            </a:r>
            <a:r>
              <a:rPr lang="ru-RU" dirty="0"/>
              <a:t> </a:t>
            </a:r>
            <a:r>
              <a:rPr lang="ru-RU" dirty="0" err="1"/>
              <a:t>економија</a:t>
            </a:r>
            <a:r>
              <a:rPr lang="ru-RU" dirty="0"/>
              <a:t>, </a:t>
            </a:r>
            <a:r>
              <a:rPr lang="ru-RU" dirty="0" err="1"/>
              <a:t>банкарство</a:t>
            </a:r>
            <a:r>
              <a:rPr lang="ru-RU" dirty="0"/>
              <a:t> и </a:t>
            </a:r>
            <a:r>
              <a:rPr lang="ru-RU" dirty="0" err="1"/>
              <a:t>финансијска</a:t>
            </a:r>
            <a:r>
              <a:rPr lang="ru-RU" dirty="0"/>
              <a:t> </a:t>
            </a:r>
            <a:r>
              <a:rPr lang="ru-RU" dirty="0" err="1"/>
              <a:t>тржишта</a:t>
            </a:r>
            <a:r>
              <a:rPr lang="ru-RU" dirty="0"/>
              <a:t>,  Дата статус, </a:t>
            </a:r>
            <a:r>
              <a:rPr lang="ru-RU" dirty="0" err="1"/>
              <a:t>Београд</a:t>
            </a:r>
            <a:r>
              <a:rPr lang="ru-RU" dirty="0"/>
              <a:t> 2006.			</a:t>
            </a:r>
          </a:p>
          <a:p>
            <a:r>
              <a:rPr lang="ru-RU" dirty="0"/>
              <a:t>Д. </a:t>
            </a:r>
            <a:r>
              <a:rPr lang="ru-RU" dirty="0" err="1"/>
              <a:t>Миљковић</a:t>
            </a:r>
            <a:r>
              <a:rPr lang="ru-RU" dirty="0"/>
              <a:t>, </a:t>
            </a:r>
            <a:r>
              <a:rPr lang="ru-RU" dirty="0" err="1"/>
              <a:t>Међународне</a:t>
            </a:r>
            <a:r>
              <a:rPr lang="ru-RU" dirty="0"/>
              <a:t> </a:t>
            </a:r>
            <a:r>
              <a:rPr lang="ru-RU" dirty="0" err="1"/>
              <a:t>финансије</a:t>
            </a:r>
            <a:r>
              <a:rPr lang="ru-RU" dirty="0"/>
              <a:t>, </a:t>
            </a:r>
            <a:r>
              <a:rPr lang="ru-RU" dirty="0" err="1"/>
              <a:t>Економски</a:t>
            </a:r>
            <a:r>
              <a:rPr lang="ru-RU" dirty="0"/>
              <a:t> </a:t>
            </a:r>
            <a:r>
              <a:rPr lang="ru-RU" dirty="0" err="1"/>
              <a:t>факултет</a:t>
            </a:r>
            <a:r>
              <a:rPr lang="ru-RU" dirty="0"/>
              <a:t> у </a:t>
            </a:r>
            <a:r>
              <a:rPr lang="ru-RU" dirty="0" err="1"/>
              <a:t>Београду</a:t>
            </a:r>
            <a:r>
              <a:rPr lang="ru-RU" dirty="0"/>
              <a:t>, 2008.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7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>
                <a:solidFill>
                  <a:srgbClr val="002060"/>
                </a:solidFill>
              </a:rPr>
              <a:t>Спољнотрговинско пословање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>
                <a:hlinkClick r:id="rId2"/>
              </a:rPr>
              <a:t>ana.slavkovic@ict.edu.rs</a:t>
            </a:r>
            <a:endParaRPr lang="sr-Latn-RS" dirty="0"/>
          </a:p>
          <a:p>
            <a:r>
              <a:rPr lang="sr-Latn-RS">
                <a:hlinkClick r:id="rId3"/>
              </a:rPr>
              <a:t>marijana.petrovic@ict.edu.rs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733035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9098</TotalTime>
  <Words>247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Theme1</vt:lpstr>
      <vt:lpstr>Спољнотрговинско пословање</vt:lpstr>
      <vt:lpstr>Циљеви предмета</vt:lpstr>
      <vt:lpstr>Исходи предмета</vt:lpstr>
      <vt:lpstr>Садржај предмета</vt:lpstr>
      <vt:lpstr>Предиспитне обавезе</vt:lpstr>
      <vt:lpstr>Литература</vt:lpstr>
      <vt:lpstr>Спољнотрговинско пословање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dule</cp:lastModifiedBy>
  <cp:revision>809</cp:revision>
  <dcterms:created xsi:type="dcterms:W3CDTF">2010-05-23T14:28:12Z</dcterms:created>
  <dcterms:modified xsi:type="dcterms:W3CDTF">2021-09-27T04:01:28Z</dcterms:modified>
</cp:coreProperties>
</file>