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ijana.petrovic@ict.edu.rs" TargetMode="External"/><Relationship Id="rId2" Type="http://schemas.openxmlformats.org/officeDocument/2006/relationships/hyperlink" Target="mailto:ana.slavkovic@ict.edu.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Банкарство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10182"/>
            <a:ext cx="7560840" cy="936104"/>
          </a:xfrm>
        </p:spPr>
        <p:txBody>
          <a:bodyPr/>
          <a:lstStyle/>
          <a:p>
            <a:r>
              <a:rPr lang="sr-Cyrl-RS" dirty="0"/>
              <a:t>Професорка: др Ана Славковић</a:t>
            </a:r>
          </a:p>
          <a:p>
            <a:r>
              <a:rPr lang="sr-Cyrl-RS" dirty="0"/>
              <a:t>Асистенткиња: Маријана Петровић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Упознавање</a:t>
            </a:r>
            <a:r>
              <a:rPr lang="ru-RU" dirty="0"/>
              <a:t> </a:t>
            </a:r>
            <a:r>
              <a:rPr lang="ru-RU" dirty="0" err="1"/>
              <a:t>студената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функционисањем</a:t>
            </a:r>
            <a:r>
              <a:rPr lang="ru-RU" dirty="0"/>
              <a:t> </a:t>
            </a:r>
            <a:r>
              <a:rPr lang="ru-RU" dirty="0" err="1"/>
              <a:t>банака</a:t>
            </a:r>
            <a:r>
              <a:rPr lang="ru-RU" dirty="0"/>
              <a:t>, </a:t>
            </a:r>
            <a:r>
              <a:rPr lang="ru-RU" dirty="0" err="1"/>
              <a:t>врстама</a:t>
            </a:r>
            <a:r>
              <a:rPr lang="ru-RU" dirty="0"/>
              <a:t> </a:t>
            </a:r>
            <a:r>
              <a:rPr lang="ru-RU" dirty="0" err="1"/>
              <a:t>банкарских</a:t>
            </a:r>
            <a:r>
              <a:rPr lang="ru-RU" dirty="0"/>
              <a:t> </a:t>
            </a:r>
            <a:r>
              <a:rPr lang="ru-RU" dirty="0" err="1"/>
              <a:t>послова</a:t>
            </a:r>
            <a:r>
              <a:rPr lang="ru-RU" dirty="0"/>
              <a:t> и </a:t>
            </a:r>
            <a:r>
              <a:rPr lang="ru-RU" dirty="0" err="1"/>
              <a:t>свим</a:t>
            </a:r>
            <a:r>
              <a:rPr lang="ru-RU" dirty="0"/>
              <a:t> </a:t>
            </a:r>
            <a:r>
              <a:rPr lang="ru-RU" dirty="0" err="1"/>
              <a:t>финанасијским</a:t>
            </a:r>
            <a:r>
              <a:rPr lang="ru-RU" dirty="0"/>
              <a:t> </a:t>
            </a:r>
            <a:r>
              <a:rPr lang="ru-RU" dirty="0" err="1"/>
              <a:t>токовима</a:t>
            </a:r>
            <a:r>
              <a:rPr lang="ru-RU" dirty="0"/>
              <a:t> </a:t>
            </a:r>
            <a:r>
              <a:rPr lang="ru-RU" dirty="0" err="1"/>
              <a:t>који</a:t>
            </a:r>
            <a:r>
              <a:rPr lang="ru-RU" dirty="0"/>
              <a:t> се </a:t>
            </a:r>
            <a:r>
              <a:rPr lang="ru-RU" dirty="0" err="1"/>
              <a:t>одвијају</a:t>
            </a:r>
            <a:r>
              <a:rPr lang="ru-RU" dirty="0"/>
              <a:t> </a:t>
            </a:r>
            <a:r>
              <a:rPr lang="ru-RU" dirty="0" err="1"/>
              <a:t>између</a:t>
            </a:r>
            <a:r>
              <a:rPr lang="ru-RU" dirty="0"/>
              <a:t> </a:t>
            </a:r>
            <a:r>
              <a:rPr lang="ru-RU" dirty="0" err="1"/>
              <a:t>банака</a:t>
            </a:r>
            <a:r>
              <a:rPr lang="ru-RU" dirty="0"/>
              <a:t> </a:t>
            </a:r>
            <a:r>
              <a:rPr lang="ru-RU" dirty="0" err="1"/>
              <a:t>заједно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утицајем</a:t>
            </a:r>
            <a:r>
              <a:rPr lang="ru-RU" dirty="0"/>
              <a:t> на </a:t>
            </a:r>
            <a:r>
              <a:rPr lang="ru-RU" dirty="0" err="1"/>
              <a:t>националну</a:t>
            </a:r>
            <a:r>
              <a:rPr lang="ru-RU" dirty="0"/>
              <a:t> </a:t>
            </a:r>
            <a:r>
              <a:rPr lang="ru-RU" dirty="0" err="1"/>
              <a:t>економију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 </a:t>
            </a:r>
            <a:r>
              <a:rPr lang="ru-RU" dirty="0" err="1"/>
              <a:t>студената</a:t>
            </a:r>
            <a:r>
              <a:rPr lang="ru-RU" dirty="0"/>
              <a:t> се </a:t>
            </a:r>
            <a:r>
              <a:rPr lang="ru-RU" dirty="0" err="1"/>
              <a:t>очекује</a:t>
            </a:r>
            <a:r>
              <a:rPr lang="ru-RU" dirty="0"/>
              <a:t> да се </a:t>
            </a:r>
            <a:r>
              <a:rPr lang="ru-RU" dirty="0" err="1"/>
              <a:t>што</a:t>
            </a:r>
            <a:r>
              <a:rPr lang="ru-RU" dirty="0"/>
              <a:t> </a:t>
            </a:r>
            <a:r>
              <a:rPr lang="ru-RU" dirty="0" err="1"/>
              <a:t>боље</a:t>
            </a:r>
            <a:r>
              <a:rPr lang="ru-RU" dirty="0"/>
              <a:t> </a:t>
            </a:r>
            <a:r>
              <a:rPr lang="ru-RU" dirty="0" err="1"/>
              <a:t>обуче</a:t>
            </a:r>
            <a:r>
              <a:rPr lang="ru-RU" dirty="0"/>
              <a:t> за </a:t>
            </a:r>
            <a:r>
              <a:rPr lang="ru-RU" dirty="0" err="1"/>
              <a:t>самостални</a:t>
            </a:r>
            <a:r>
              <a:rPr lang="ru-RU" dirty="0"/>
              <a:t> рад на </a:t>
            </a:r>
            <a:r>
              <a:rPr lang="ru-RU" dirty="0" err="1"/>
              <a:t>свим</a:t>
            </a:r>
            <a:r>
              <a:rPr lang="ru-RU" dirty="0"/>
              <a:t> </a:t>
            </a:r>
            <a:r>
              <a:rPr lang="ru-RU" dirty="0" err="1"/>
              <a:t>врстама</a:t>
            </a:r>
            <a:r>
              <a:rPr lang="ru-RU" dirty="0"/>
              <a:t> </a:t>
            </a:r>
            <a:r>
              <a:rPr lang="ru-RU" dirty="0" err="1"/>
              <a:t>банкарских</a:t>
            </a:r>
            <a:r>
              <a:rPr lang="ru-RU" dirty="0"/>
              <a:t> </a:t>
            </a:r>
            <a:r>
              <a:rPr lang="ru-RU" dirty="0" err="1"/>
              <a:t>послова</a:t>
            </a:r>
            <a:r>
              <a:rPr lang="ru-RU" dirty="0"/>
              <a:t>, уз </a:t>
            </a:r>
            <a:r>
              <a:rPr lang="ru-RU" dirty="0" err="1"/>
              <a:t>коришћење</a:t>
            </a:r>
            <a:r>
              <a:rPr lang="ru-RU" dirty="0"/>
              <a:t> </a:t>
            </a:r>
            <a:r>
              <a:rPr lang="ru-RU" dirty="0" err="1"/>
              <a:t>најсавременијих</a:t>
            </a:r>
            <a:r>
              <a:rPr lang="ru-RU" dirty="0"/>
              <a:t> техника рада, </a:t>
            </a:r>
            <a:r>
              <a:rPr lang="ru-RU" dirty="0" err="1"/>
              <a:t>укључујући</a:t>
            </a:r>
            <a:r>
              <a:rPr lang="ru-RU" dirty="0"/>
              <a:t> и </a:t>
            </a:r>
            <a:r>
              <a:rPr lang="ru-RU" dirty="0" err="1"/>
              <a:t>електронски</a:t>
            </a:r>
            <a:r>
              <a:rPr lang="ru-RU" dirty="0"/>
              <a:t> трансфер </a:t>
            </a:r>
            <a:r>
              <a:rPr lang="ru-RU" dirty="0" err="1"/>
              <a:t>новца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О </a:t>
            </a:r>
            <a:r>
              <a:rPr lang="ru-RU" sz="1600" dirty="0" err="1"/>
              <a:t>новцу</a:t>
            </a:r>
            <a:r>
              <a:rPr lang="ru-RU" sz="1600" dirty="0"/>
              <a:t> </a:t>
            </a:r>
            <a:r>
              <a:rPr lang="ru-RU" sz="1600" dirty="0" err="1"/>
              <a:t>уопште</a:t>
            </a:r>
            <a:r>
              <a:rPr lang="ru-RU" sz="1600" dirty="0"/>
              <a:t>: </a:t>
            </a:r>
            <a:r>
              <a:rPr lang="ru-RU" sz="1600" dirty="0" err="1"/>
              <a:t>Историјски</a:t>
            </a:r>
            <a:r>
              <a:rPr lang="ru-RU" sz="1600" dirty="0"/>
              <a:t> </a:t>
            </a:r>
            <a:r>
              <a:rPr lang="ru-RU" sz="1600" dirty="0" err="1"/>
              <a:t>развој</a:t>
            </a:r>
            <a:r>
              <a:rPr lang="ru-RU" sz="1600" dirty="0"/>
              <a:t> </a:t>
            </a:r>
            <a:r>
              <a:rPr lang="ru-RU" sz="1600" dirty="0" err="1"/>
              <a:t>новчаних</a:t>
            </a:r>
            <a:r>
              <a:rPr lang="ru-RU" sz="1600" dirty="0"/>
              <a:t> система. </a:t>
            </a:r>
            <a:r>
              <a:rPr lang="ru-RU" sz="1600" dirty="0" err="1"/>
              <a:t>Основна</a:t>
            </a:r>
            <a:r>
              <a:rPr lang="ru-RU" sz="1600" dirty="0"/>
              <a:t> </a:t>
            </a:r>
            <a:r>
              <a:rPr lang="ru-RU" sz="1600" dirty="0" err="1"/>
              <a:t>теоријска</a:t>
            </a:r>
            <a:r>
              <a:rPr lang="ru-RU" sz="1600" dirty="0"/>
              <a:t> </a:t>
            </a:r>
            <a:r>
              <a:rPr lang="ru-RU" sz="1600" dirty="0" err="1"/>
              <a:t>питања</a:t>
            </a:r>
            <a:r>
              <a:rPr lang="ru-RU" sz="1600" dirty="0"/>
              <a:t> </a:t>
            </a:r>
            <a:r>
              <a:rPr lang="ru-RU" sz="1600" dirty="0" err="1"/>
              <a:t>новчаног</a:t>
            </a:r>
            <a:r>
              <a:rPr lang="ru-RU" sz="1600" dirty="0"/>
              <a:t> </a:t>
            </a:r>
            <a:r>
              <a:rPr lang="ru-RU" sz="1600" dirty="0" err="1"/>
              <a:t>оптицаја</a:t>
            </a:r>
            <a:r>
              <a:rPr lang="ru-RU" sz="1600" dirty="0"/>
              <a:t>. </a:t>
            </a:r>
            <a:r>
              <a:rPr lang="ru-RU" sz="1600" dirty="0" err="1"/>
              <a:t>Вредност</a:t>
            </a:r>
            <a:r>
              <a:rPr lang="ru-RU" sz="1600" dirty="0"/>
              <a:t> </a:t>
            </a:r>
            <a:r>
              <a:rPr lang="ru-RU" sz="1600" dirty="0" err="1"/>
              <a:t>новца</a:t>
            </a:r>
            <a:r>
              <a:rPr lang="ru-RU" sz="1600" dirty="0"/>
              <a:t>. </a:t>
            </a:r>
            <a:r>
              <a:rPr lang="ru-RU" sz="1600" dirty="0" err="1"/>
              <a:t>Куповна</a:t>
            </a:r>
            <a:r>
              <a:rPr lang="ru-RU" sz="1600" dirty="0"/>
              <a:t> </a:t>
            </a:r>
            <a:r>
              <a:rPr lang="ru-RU" sz="1600" dirty="0" err="1"/>
              <a:t>снага</a:t>
            </a:r>
            <a:r>
              <a:rPr lang="ru-RU" sz="1600" dirty="0"/>
              <a:t> </a:t>
            </a:r>
            <a:r>
              <a:rPr lang="ru-RU" sz="1600" dirty="0" err="1"/>
              <a:t>новца</a:t>
            </a:r>
            <a:r>
              <a:rPr lang="ru-RU" sz="1600" dirty="0"/>
              <a:t>. </a:t>
            </a:r>
            <a:r>
              <a:rPr lang="ru-RU" sz="1600" dirty="0" err="1"/>
              <a:t>Емисија</a:t>
            </a:r>
            <a:r>
              <a:rPr lang="ru-RU" sz="1600" dirty="0"/>
              <a:t> </a:t>
            </a:r>
            <a:r>
              <a:rPr lang="ru-RU" sz="1600" dirty="0" err="1"/>
              <a:t>новца</a:t>
            </a:r>
            <a:r>
              <a:rPr lang="ru-RU" sz="1600" dirty="0"/>
              <a:t> и </a:t>
            </a:r>
            <a:r>
              <a:rPr lang="ru-RU" sz="1600" dirty="0" err="1"/>
              <a:t>повлачење</a:t>
            </a:r>
            <a:r>
              <a:rPr lang="ru-RU" sz="1600" dirty="0"/>
              <a:t> </a:t>
            </a:r>
            <a:r>
              <a:rPr lang="ru-RU" sz="1600" dirty="0" err="1"/>
              <a:t>новца</a:t>
            </a:r>
            <a:r>
              <a:rPr lang="ru-RU" sz="1600" dirty="0"/>
              <a:t> из </a:t>
            </a:r>
            <a:r>
              <a:rPr lang="ru-RU" sz="1600" dirty="0" err="1"/>
              <a:t>оптицаја</a:t>
            </a:r>
            <a:r>
              <a:rPr lang="ru-RU" sz="1600" dirty="0"/>
              <a:t>. </a:t>
            </a:r>
            <a:r>
              <a:rPr lang="ru-RU" sz="1600" dirty="0" err="1"/>
              <a:t>Управљање</a:t>
            </a:r>
            <a:r>
              <a:rPr lang="ru-RU" sz="1600" dirty="0"/>
              <a:t> </a:t>
            </a:r>
            <a:r>
              <a:rPr lang="ru-RU" sz="1600" dirty="0" err="1"/>
              <a:t>инфлацијом</a:t>
            </a:r>
            <a:r>
              <a:rPr lang="ru-RU" sz="1600" dirty="0"/>
              <a:t>, </a:t>
            </a:r>
            <a:r>
              <a:rPr lang="ru-RU" sz="1600" dirty="0" err="1"/>
              <a:t>дефлацијом</a:t>
            </a:r>
            <a:r>
              <a:rPr lang="ru-RU" sz="1600" dirty="0"/>
              <a:t>...</a:t>
            </a:r>
          </a:p>
          <a:p>
            <a:r>
              <a:rPr lang="ru-RU" sz="1600" dirty="0"/>
              <a:t>Основе </a:t>
            </a:r>
            <a:r>
              <a:rPr lang="ru-RU" sz="1600" dirty="0" err="1"/>
              <a:t>банкарства</a:t>
            </a:r>
            <a:r>
              <a:rPr lang="ru-RU" sz="1600" dirty="0"/>
              <a:t>: </a:t>
            </a:r>
            <a:r>
              <a:rPr lang="ru-RU" sz="1600" dirty="0" err="1"/>
              <a:t>Појам</a:t>
            </a:r>
            <a:r>
              <a:rPr lang="ru-RU" sz="1600" dirty="0"/>
              <a:t>, </a:t>
            </a:r>
            <a:r>
              <a:rPr lang="ru-RU" sz="1600" dirty="0" err="1"/>
              <a:t>настанак</a:t>
            </a:r>
            <a:r>
              <a:rPr lang="ru-RU" sz="1600" dirty="0"/>
              <a:t> и </a:t>
            </a:r>
            <a:r>
              <a:rPr lang="ru-RU" sz="1600" dirty="0" err="1"/>
              <a:t>развој</a:t>
            </a:r>
            <a:r>
              <a:rPr lang="ru-RU" sz="1600" dirty="0"/>
              <a:t> </a:t>
            </a:r>
            <a:r>
              <a:rPr lang="ru-RU" sz="1600" dirty="0" err="1"/>
              <a:t>банкарства</a:t>
            </a:r>
            <a:r>
              <a:rPr lang="ru-RU" sz="1600" dirty="0"/>
              <a:t>. </a:t>
            </a:r>
            <a:r>
              <a:rPr lang="ru-RU" sz="1600" dirty="0" err="1"/>
              <a:t>Финансијске</a:t>
            </a:r>
            <a:r>
              <a:rPr lang="ru-RU" sz="1600" dirty="0"/>
              <a:t> </a:t>
            </a:r>
            <a:r>
              <a:rPr lang="ru-RU" sz="1600" dirty="0" err="1"/>
              <a:t>институције</a:t>
            </a:r>
            <a:r>
              <a:rPr lang="ru-RU" sz="1600" dirty="0"/>
              <a:t>. </a:t>
            </a:r>
            <a:r>
              <a:rPr lang="ru-RU" sz="1600" dirty="0" err="1"/>
              <a:t>Врсте</a:t>
            </a:r>
            <a:r>
              <a:rPr lang="ru-RU" sz="1600" dirty="0"/>
              <a:t> </a:t>
            </a:r>
            <a:r>
              <a:rPr lang="ru-RU" sz="1600" dirty="0" err="1"/>
              <a:t>банака</a:t>
            </a:r>
            <a:r>
              <a:rPr lang="ru-RU" sz="1600" dirty="0"/>
              <a:t>. </a:t>
            </a:r>
            <a:r>
              <a:rPr lang="ru-RU" sz="1600" dirty="0" err="1"/>
              <a:t>Централна</a:t>
            </a:r>
            <a:r>
              <a:rPr lang="ru-RU" sz="1600" dirty="0"/>
              <a:t> банка. </a:t>
            </a:r>
            <a:r>
              <a:rPr lang="ru-RU" sz="1600" dirty="0" err="1"/>
              <a:t>Међународна</a:t>
            </a:r>
            <a:r>
              <a:rPr lang="ru-RU" sz="1600" dirty="0"/>
              <a:t> </a:t>
            </a:r>
            <a:r>
              <a:rPr lang="ru-RU" sz="1600" dirty="0" err="1"/>
              <a:t>банкарска</a:t>
            </a:r>
            <a:r>
              <a:rPr lang="ru-RU" sz="1600" dirty="0"/>
              <a:t> </a:t>
            </a:r>
            <a:r>
              <a:rPr lang="ru-RU" sz="1600" dirty="0" err="1"/>
              <a:t>тржишта</a:t>
            </a:r>
            <a:r>
              <a:rPr lang="ru-RU" sz="1600" dirty="0"/>
              <a:t> депозита и кредита. </a:t>
            </a:r>
            <a:r>
              <a:rPr lang="ru-RU" sz="1600" dirty="0" err="1"/>
              <a:t>Међународне</a:t>
            </a:r>
            <a:r>
              <a:rPr lang="ru-RU" sz="1600" dirty="0"/>
              <a:t> </a:t>
            </a:r>
            <a:r>
              <a:rPr lang="ru-RU" sz="1600" dirty="0" err="1"/>
              <a:t>финансијске</a:t>
            </a:r>
            <a:r>
              <a:rPr lang="ru-RU" sz="1600" dirty="0"/>
              <a:t> </a:t>
            </a:r>
            <a:r>
              <a:rPr lang="ru-RU" sz="1600" dirty="0" err="1"/>
              <a:t>институције</a:t>
            </a:r>
            <a:r>
              <a:rPr lang="ru-RU" sz="1600" dirty="0"/>
              <a:t>. </a:t>
            </a:r>
            <a:r>
              <a:rPr lang="ru-RU" sz="1600" dirty="0" err="1"/>
              <a:t>Инфлација</a:t>
            </a:r>
            <a:r>
              <a:rPr lang="ru-RU" sz="1600" dirty="0"/>
              <a:t> евро зоне. </a:t>
            </a:r>
          </a:p>
          <a:p>
            <a:r>
              <a:rPr lang="ru-RU" sz="1600" dirty="0" err="1"/>
              <a:t>Банкарско</a:t>
            </a:r>
            <a:r>
              <a:rPr lang="ru-RU" sz="1600" dirty="0"/>
              <a:t> </a:t>
            </a:r>
            <a:r>
              <a:rPr lang="ru-RU" sz="1600" dirty="0" err="1"/>
              <a:t>пословање</a:t>
            </a:r>
            <a:r>
              <a:rPr lang="ru-RU" sz="1600" dirty="0"/>
              <a:t>: </a:t>
            </a:r>
            <a:r>
              <a:rPr lang="ru-RU" sz="1600" dirty="0" err="1"/>
              <a:t>Врсте</a:t>
            </a:r>
            <a:r>
              <a:rPr lang="ru-RU" sz="1600" dirty="0"/>
              <a:t> </a:t>
            </a:r>
            <a:r>
              <a:rPr lang="ru-RU" sz="1600" dirty="0" err="1"/>
              <a:t>банкарских</a:t>
            </a:r>
            <a:r>
              <a:rPr lang="ru-RU" sz="1600" dirty="0"/>
              <a:t> </a:t>
            </a:r>
            <a:r>
              <a:rPr lang="ru-RU" sz="1600" dirty="0" err="1"/>
              <a:t>послова</a:t>
            </a:r>
            <a:r>
              <a:rPr lang="ru-RU" sz="1600" dirty="0"/>
              <a:t>. </a:t>
            </a:r>
            <a:r>
              <a:rPr lang="ru-RU" sz="1600" dirty="0" err="1"/>
              <a:t>Депозити</a:t>
            </a:r>
            <a:r>
              <a:rPr lang="ru-RU" sz="1600" dirty="0"/>
              <a:t>. </a:t>
            </a:r>
            <a:r>
              <a:rPr lang="ru-RU" sz="1600" dirty="0" err="1"/>
              <a:t>Кредити</a:t>
            </a:r>
            <a:r>
              <a:rPr lang="ru-RU" sz="1600" dirty="0"/>
              <a:t>. Депо. </a:t>
            </a:r>
            <a:r>
              <a:rPr lang="ru-RU" sz="1600" dirty="0" err="1"/>
              <a:t>Ефекти</a:t>
            </a:r>
            <a:r>
              <a:rPr lang="ru-RU" sz="1600" dirty="0"/>
              <a:t>. Лизинг. Факторинг. </a:t>
            </a:r>
            <a:r>
              <a:rPr lang="ru-RU" sz="1600" dirty="0" err="1"/>
              <a:t>Форфетинг</a:t>
            </a:r>
            <a:r>
              <a:rPr lang="ru-RU" sz="1600" dirty="0"/>
              <a:t>. </a:t>
            </a:r>
            <a:r>
              <a:rPr lang="ru-RU" sz="1600" dirty="0" err="1"/>
              <a:t>Комисиони</a:t>
            </a:r>
            <a:r>
              <a:rPr lang="ru-RU" sz="1600" dirty="0"/>
              <a:t>. </a:t>
            </a:r>
            <a:r>
              <a:rPr lang="ru-RU" sz="1600" dirty="0" err="1"/>
              <a:t>Партиципативни</a:t>
            </a:r>
            <a:r>
              <a:rPr lang="ru-RU" sz="1600" dirty="0"/>
              <a:t>. </a:t>
            </a:r>
            <a:r>
              <a:rPr lang="ru-RU" sz="1600" dirty="0" err="1"/>
              <a:t>Мењачки</a:t>
            </a:r>
            <a:r>
              <a:rPr lang="ru-RU" sz="1600" dirty="0"/>
              <a:t>... </a:t>
            </a:r>
            <a:r>
              <a:rPr lang="ru-RU" sz="1600" dirty="0" err="1"/>
              <a:t>Управљање</a:t>
            </a:r>
            <a:r>
              <a:rPr lang="ru-RU" sz="1600" dirty="0"/>
              <a:t> </a:t>
            </a:r>
            <a:r>
              <a:rPr lang="ru-RU" sz="1600" dirty="0" err="1"/>
              <a:t>ризицима</a:t>
            </a:r>
            <a:r>
              <a:rPr lang="ru-RU" sz="1600" dirty="0"/>
              <a:t> у </a:t>
            </a:r>
            <a:r>
              <a:rPr lang="ru-RU" sz="1600" dirty="0" err="1"/>
              <a:t>банкарском</a:t>
            </a:r>
            <a:r>
              <a:rPr lang="ru-RU" sz="1600" dirty="0"/>
              <a:t> </a:t>
            </a:r>
            <a:r>
              <a:rPr lang="ru-RU" sz="1600" dirty="0" err="1"/>
              <a:t>пословању</a:t>
            </a:r>
            <a:r>
              <a:rPr lang="ru-RU" sz="1600" dirty="0"/>
              <a:t>. </a:t>
            </a:r>
            <a:r>
              <a:rPr lang="ru-RU" sz="1600" dirty="0" err="1"/>
              <a:t>Базел</a:t>
            </a:r>
            <a:r>
              <a:rPr lang="ru-RU" sz="1600" dirty="0"/>
              <a:t> 1 и 2. </a:t>
            </a:r>
            <a:r>
              <a:rPr lang="ru-RU" sz="1600" dirty="0" err="1"/>
              <a:t>Финансијске</a:t>
            </a:r>
            <a:r>
              <a:rPr lang="ru-RU" sz="1600" dirty="0"/>
              <a:t> кризе. </a:t>
            </a:r>
            <a:r>
              <a:rPr lang="ru-RU" sz="1600" dirty="0" err="1"/>
              <a:t>Финансијски</a:t>
            </a:r>
            <a:r>
              <a:rPr lang="ru-RU" sz="1600" dirty="0"/>
              <a:t> </a:t>
            </a:r>
            <a:r>
              <a:rPr lang="ru-RU" sz="1600" dirty="0" err="1"/>
              <a:t>извештаји</a:t>
            </a:r>
            <a:r>
              <a:rPr lang="ru-RU" sz="1600" dirty="0"/>
              <a:t> </a:t>
            </a:r>
            <a:r>
              <a:rPr lang="ru-RU" sz="1600" dirty="0" err="1"/>
              <a:t>банака</a:t>
            </a:r>
            <a:r>
              <a:rPr lang="ru-RU" sz="1600" dirty="0"/>
              <a:t>. </a:t>
            </a:r>
            <a:r>
              <a:rPr lang="ru-RU" sz="1600" dirty="0" err="1"/>
              <a:t>Управљање</a:t>
            </a:r>
            <a:r>
              <a:rPr lang="ru-RU" sz="1600" dirty="0"/>
              <a:t> активом и </a:t>
            </a:r>
            <a:r>
              <a:rPr lang="ru-RU" sz="1600" dirty="0" err="1"/>
              <a:t>пасивом</a:t>
            </a:r>
            <a:r>
              <a:rPr lang="ru-RU" sz="1600" dirty="0"/>
              <a:t> </a:t>
            </a:r>
            <a:r>
              <a:rPr lang="ru-RU" sz="1600" dirty="0" err="1"/>
              <a:t>биланса</a:t>
            </a:r>
            <a:r>
              <a:rPr lang="ru-RU" sz="1600" dirty="0"/>
              <a:t> банке и </a:t>
            </a:r>
            <a:r>
              <a:rPr lang="ru-RU" sz="1600" dirty="0" err="1"/>
              <a:t>ликвидност</a:t>
            </a:r>
            <a:r>
              <a:rPr lang="ru-RU" sz="1600" dirty="0"/>
              <a:t>. Банке и </a:t>
            </a:r>
            <a:r>
              <a:rPr lang="ru-RU" sz="1600" dirty="0" err="1"/>
              <a:t>финансијска</a:t>
            </a:r>
            <a:r>
              <a:rPr lang="ru-RU" sz="1600" dirty="0"/>
              <a:t> </a:t>
            </a:r>
            <a:r>
              <a:rPr lang="ru-RU" sz="1600" dirty="0" err="1"/>
              <a:t>тржишта</a:t>
            </a:r>
            <a:r>
              <a:rPr lang="ru-RU" sz="1600" dirty="0"/>
              <a:t>. </a:t>
            </a:r>
            <a:r>
              <a:rPr lang="ru-RU" sz="1600" dirty="0" err="1"/>
              <a:t>Интервенција</a:t>
            </a:r>
            <a:r>
              <a:rPr lang="ru-RU" sz="1600" dirty="0"/>
              <a:t> </a:t>
            </a:r>
            <a:r>
              <a:rPr lang="ru-RU" sz="1600" dirty="0" err="1"/>
              <a:t>Народне</a:t>
            </a:r>
            <a:r>
              <a:rPr lang="ru-RU" sz="1600" dirty="0"/>
              <a:t> банке на </a:t>
            </a:r>
            <a:r>
              <a:rPr lang="ru-RU" sz="1600" dirty="0" err="1"/>
              <a:t>међубанкарсаком</a:t>
            </a:r>
            <a:r>
              <a:rPr lang="ru-RU" sz="1600" dirty="0"/>
              <a:t> </a:t>
            </a:r>
            <a:r>
              <a:rPr lang="ru-RU" sz="1600" dirty="0" err="1"/>
              <a:t>тржишту</a:t>
            </a:r>
            <a:r>
              <a:rPr lang="ru-RU" sz="1600" dirty="0"/>
              <a:t>.</a:t>
            </a:r>
          </a:p>
          <a:p>
            <a:r>
              <a:rPr lang="ru-RU" sz="1600" dirty="0" err="1"/>
              <a:t>Платни</a:t>
            </a:r>
            <a:r>
              <a:rPr lang="ru-RU" sz="1600" dirty="0"/>
              <a:t> </a:t>
            </a:r>
            <a:r>
              <a:rPr lang="ru-RU" sz="1600" dirty="0" err="1"/>
              <a:t>промет</a:t>
            </a:r>
            <a:r>
              <a:rPr lang="ru-RU" sz="1600" dirty="0"/>
              <a:t>: </a:t>
            </a:r>
            <a:r>
              <a:rPr lang="ru-RU" sz="1600" dirty="0" err="1"/>
              <a:t>Учесници</a:t>
            </a:r>
            <a:r>
              <a:rPr lang="ru-RU" sz="1600" dirty="0"/>
              <a:t> и </a:t>
            </a:r>
            <a:r>
              <a:rPr lang="ru-RU" sz="1600" dirty="0" err="1"/>
              <a:t>носиоци</a:t>
            </a:r>
            <a:r>
              <a:rPr lang="ru-RU" sz="1600" dirty="0"/>
              <a:t> </a:t>
            </a:r>
            <a:r>
              <a:rPr lang="ru-RU" sz="1600" dirty="0" err="1"/>
              <a:t>платног</a:t>
            </a:r>
            <a:r>
              <a:rPr lang="ru-RU" sz="1600" dirty="0"/>
              <a:t> </a:t>
            </a:r>
            <a:r>
              <a:rPr lang="ru-RU" sz="1600" dirty="0" err="1"/>
              <a:t>промета</a:t>
            </a:r>
            <a:r>
              <a:rPr lang="ru-RU" sz="1600" dirty="0"/>
              <a:t>. </a:t>
            </a:r>
            <a:r>
              <a:rPr lang="ru-RU" sz="1600" dirty="0" err="1"/>
              <a:t>Послови</a:t>
            </a:r>
            <a:r>
              <a:rPr lang="ru-RU" sz="1600" dirty="0"/>
              <a:t> </a:t>
            </a:r>
            <a:r>
              <a:rPr lang="ru-RU" sz="1600" dirty="0" err="1"/>
              <a:t>платног</a:t>
            </a:r>
            <a:r>
              <a:rPr lang="ru-RU" sz="1600" dirty="0"/>
              <a:t> </a:t>
            </a:r>
            <a:r>
              <a:rPr lang="ru-RU" sz="1600" dirty="0" err="1"/>
              <a:t>промета</a:t>
            </a:r>
            <a:r>
              <a:rPr lang="ru-RU" sz="1600" dirty="0"/>
              <a:t> у </a:t>
            </a:r>
            <a:r>
              <a:rPr lang="ru-RU" sz="1600" dirty="0" err="1"/>
              <a:t>земљи</a:t>
            </a:r>
            <a:r>
              <a:rPr lang="ru-RU" sz="1600" dirty="0"/>
              <a:t>. </a:t>
            </a:r>
            <a:r>
              <a:rPr lang="ru-RU" sz="1600" dirty="0" err="1"/>
              <a:t>Инструменти</a:t>
            </a:r>
            <a:r>
              <a:rPr lang="ru-RU" sz="1600" dirty="0"/>
              <a:t> </a:t>
            </a:r>
            <a:r>
              <a:rPr lang="ru-RU" sz="1600" dirty="0" err="1"/>
              <a:t>платног</a:t>
            </a:r>
            <a:r>
              <a:rPr lang="ru-RU" sz="1600" dirty="0"/>
              <a:t> </a:t>
            </a:r>
            <a:r>
              <a:rPr lang="ru-RU" sz="1600" dirty="0" err="1"/>
              <a:t>промета</a:t>
            </a:r>
            <a:r>
              <a:rPr lang="ru-RU" sz="1600" dirty="0"/>
              <a:t>. </a:t>
            </a:r>
            <a:r>
              <a:rPr lang="ru-RU" sz="1600" dirty="0" err="1"/>
              <a:t>Врсте</a:t>
            </a:r>
            <a:r>
              <a:rPr lang="ru-RU" sz="1600" dirty="0"/>
              <a:t> трансфера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Семинарски рад – 30 бодова</a:t>
            </a:r>
          </a:p>
          <a:p>
            <a:r>
              <a:rPr lang="sr-Cyrl-RS" dirty="0"/>
              <a:t>Испит – 70 бодова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Предмет носи 6 ЕСПБ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В. Бјелица, Банкарство – теорија и пракса, Економски факултет у Новом Саду, 2001.	</a:t>
            </a:r>
          </a:p>
          <a:p>
            <a:pPr marL="0" indent="0">
              <a:buNone/>
            </a:pPr>
            <a:r>
              <a:rPr lang="sr-Cyrl-RS" dirty="0"/>
              <a:t>		</a:t>
            </a:r>
          </a:p>
          <a:p>
            <a:r>
              <a:rPr lang="sr-Cyrl-RS" dirty="0"/>
              <a:t>Ф. Мишкин, Монетарна економија, банкарство и финансијска тржишта,  Дата статус, Бгд, 2006.</a:t>
            </a:r>
            <a:r>
              <a:rPr lang="sr-Cyrl-RS"/>
              <a:t>	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Е. </a:t>
            </a:r>
            <a:r>
              <a:rPr lang="en-US" dirty="0"/>
              <a:t>Brigham, </a:t>
            </a:r>
            <a:r>
              <a:rPr lang="sr-Cyrl-RS" dirty="0"/>
              <a:t>Ј. </a:t>
            </a:r>
            <a:r>
              <a:rPr lang="en-US" dirty="0"/>
              <a:t>Houston, </a:t>
            </a:r>
            <a:r>
              <a:rPr lang="en-US" dirty="0" err="1"/>
              <a:t>Funadamentals</a:t>
            </a:r>
            <a:r>
              <a:rPr lang="en-US" dirty="0"/>
              <a:t> od Financial Management, 9th </a:t>
            </a:r>
            <a:r>
              <a:rPr lang="en-US" dirty="0" err="1"/>
              <a:t>ed</a:t>
            </a:r>
            <a:r>
              <a:rPr lang="en-US" dirty="0"/>
              <a:t>, Harcourt College, USA, 2001.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</a:rPr>
              <a:t>Банкарство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hlinkClick r:id="rId2"/>
              </a:rPr>
              <a:t>ana.slavkovic@ict.edu.rs</a:t>
            </a:r>
            <a:endParaRPr lang="sr-Latn-RS" dirty="0"/>
          </a:p>
          <a:p>
            <a:r>
              <a:rPr lang="sr-Latn-RS" dirty="0">
                <a:hlinkClick r:id="rId3"/>
              </a:rPr>
              <a:t>marijana.petrovic@ict.edu.rs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9100</TotalTime>
  <Words>280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Банкарство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Банкарство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811</cp:revision>
  <dcterms:created xsi:type="dcterms:W3CDTF">2010-05-23T14:28:12Z</dcterms:created>
  <dcterms:modified xsi:type="dcterms:W3CDTF">2021-09-27T04:00:08Z</dcterms:modified>
</cp:coreProperties>
</file>