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9"/>
  </p:handoutMasterIdLst>
  <p:sldIdLst>
    <p:sldId id="323" r:id="rId2"/>
    <p:sldId id="312" r:id="rId3"/>
    <p:sldId id="315" r:id="rId4"/>
    <p:sldId id="316" r:id="rId5"/>
    <p:sldId id="318" r:id="rId6"/>
    <p:sldId id="321" r:id="rId7"/>
    <p:sldId id="322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8"/>
    <a:srgbClr val="99CCFF"/>
    <a:srgbClr val="422C16"/>
    <a:srgbClr val="0C788E"/>
    <a:srgbClr val="025198"/>
    <a:srgbClr val="000099"/>
    <a:srgbClr val="1C1C1C"/>
    <a:srgbClr val="660066"/>
    <a:srgbClr val="2E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52" autoAdjust="0"/>
  </p:normalViewPr>
  <p:slideViewPr>
    <p:cSldViewPr>
      <p:cViewPr varScale="1">
        <p:scale>
          <a:sx n="88" d="100"/>
          <a:sy n="88" d="100"/>
        </p:scale>
        <p:origin x="120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13EF0-8B27-42DF-A155-57F174F466E1}" type="datetimeFigureOut">
              <a:rPr lang="en-US" smtClean="0"/>
              <a:t>27-Sep-21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98712-CB19-406F-973A-E5019F00F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0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146199"/>
            <a:ext cx="7558608" cy="2137791"/>
          </a:xfrm>
        </p:spPr>
        <p:txBody>
          <a:bodyPr/>
          <a:lstStyle>
            <a:lvl1pPr algn="ctr">
              <a:defRPr b="1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400800" cy="936104"/>
          </a:xfrm>
        </p:spPr>
        <p:txBody>
          <a:bodyPr/>
          <a:lstStyle>
            <a:lvl1pPr marL="0" indent="0" algn="r">
              <a:buNone/>
              <a:defRPr sz="3600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91"/>
            <a:ext cx="1393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83152" cy="868958"/>
          </a:xfrm>
        </p:spPr>
        <p:txBody>
          <a:bodyPr/>
          <a:lstStyle>
            <a:lvl1pPr>
              <a:defRPr sz="4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>
            <a:lvl1pPr marL="342900" indent="-342900">
              <a:buSzPct val="75000"/>
              <a:buFont typeface="Arial" panose="020B0604020202020204" pitchFamily="34" charset="0"/>
              <a:buChar char="►"/>
              <a:defRPr sz="2400"/>
            </a:lvl1pPr>
            <a:lvl2pPr marL="742950" indent="-285750">
              <a:buSzPct val="75000"/>
              <a:buFont typeface="Wingdings" panose="05000000000000000000" pitchFamily="2" charset="2"/>
              <a:buChar char="v"/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5044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B9C56-F1A8-4AE0-AD3E-05E393C892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E443-ECA5-4F07-976C-C001AF49671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7B4BE-AB0E-4FDF-B3A6-A544267D3A0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6431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>
          <a:xfrm>
            <a:off x="1403648" y="6308725"/>
            <a:ext cx="6336704" cy="412750"/>
          </a:xfrm>
          <a:prstGeom prst="rect">
            <a:avLst/>
          </a:prstGeom>
          <a:ln/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rgbClr val="000058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sr-Cyrl-RS"/>
              <a:t>АТУСС Висока </a:t>
            </a:r>
            <a:r>
              <a:rPr lang="sr-Latn-RS" i="0"/>
              <a:t>ICT</a:t>
            </a:r>
            <a:r>
              <a:rPr lang="sr-Cyrl-RS"/>
              <a:t> школа</a:t>
            </a:r>
            <a:r>
              <a:rPr lang="sr-Latn-RS"/>
              <a:t> - </a:t>
            </a:r>
            <a:r>
              <a:rPr lang="sr-Cyrl-RS"/>
              <a:t>Београд</a:t>
            </a: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4" r:id="rId3"/>
    <p:sldLayoutId id="2147483726" r:id="rId4"/>
    <p:sldLayoutId id="2147483727" r:id="rId5"/>
    <p:sldLayoutId id="2147483729" r:id="rId6"/>
    <p:sldLayoutId id="2147483730" r:id="rId7"/>
    <p:sldLayoutId id="2147483731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Arial" panose="020B0604020202020204" pitchFamily="34" charset="0"/>
        <a:buChar char="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4400" dirty="0">
                <a:solidFill>
                  <a:srgbClr val="002060"/>
                </a:solidFill>
              </a:rPr>
              <a:t>(Информациони системи у медицини)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7808" y="4710182"/>
            <a:ext cx="7846640" cy="936104"/>
          </a:xfrm>
        </p:spPr>
        <p:txBody>
          <a:bodyPr/>
          <a:lstStyle/>
          <a:p>
            <a:r>
              <a:rPr lang="sr-Cyrl-RS" dirty="0"/>
              <a:t>(др Горан Зајић, Милан Миливојевић)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52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Циљеви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Да се студент упозна са основама информационих система у медицини, њиховим специфичностима по питању техничких захтева и постојећих стандарда. 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2793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Исходи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Oчекује се да студент може да самостално управља и надгледа информационе системе у медицини, да администрира информационим системима и пружа техничку подршку медицинском особљу у здравственим установама.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0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Садржај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Увод у информационе системе у медицини. </a:t>
            </a:r>
          </a:p>
          <a:p>
            <a:r>
              <a:rPr lang="ru-RU" dirty="0"/>
              <a:t>Технички захтеви и софтверска реализација.</a:t>
            </a:r>
          </a:p>
          <a:p>
            <a:r>
              <a:rPr lang="ru-RU" dirty="0"/>
              <a:t> Складиштење и обрада података, безбедност података. </a:t>
            </a:r>
          </a:p>
          <a:p>
            <a:r>
              <a:rPr lang="ru-RU" dirty="0"/>
              <a:t>Мрежни системи у медицини. </a:t>
            </a:r>
          </a:p>
          <a:p>
            <a:r>
              <a:rPr lang="ru-RU" dirty="0"/>
              <a:t>PACS системи, аквизиција, пренос и складиштење медицинских снимака. </a:t>
            </a:r>
          </a:p>
          <a:p>
            <a:r>
              <a:rPr lang="ru-RU" dirty="0"/>
              <a:t>Стандарди HL7 и Dicom. 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88264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128792" cy="868958"/>
          </a:xfrm>
        </p:spPr>
        <p:txBody>
          <a:bodyPr/>
          <a:lstStyle/>
          <a:p>
            <a:r>
              <a:rPr lang="sr-Cyrl-RS" dirty="0"/>
              <a:t>Предиспитне обавезе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Семинарски рад</a:t>
            </a:r>
          </a:p>
          <a:p>
            <a:pPr lvl="1"/>
            <a:r>
              <a:rPr lang="sr-Cyrl-RS" dirty="0"/>
              <a:t>30 поена</a:t>
            </a:r>
          </a:p>
          <a:p>
            <a:pPr marL="457200" lvl="1" indent="0">
              <a:buNone/>
            </a:pPr>
            <a:endParaRPr lang="sr-Cyrl-RS" dirty="0"/>
          </a:p>
          <a:p>
            <a:r>
              <a:rPr lang="sr-Cyrl-RS" dirty="0"/>
              <a:t>Завршни испит</a:t>
            </a:r>
          </a:p>
          <a:p>
            <a:pPr lvl="1"/>
            <a:r>
              <a:rPr lang="sr-Cyrl-RS" dirty="0"/>
              <a:t>Тест</a:t>
            </a:r>
          </a:p>
          <a:p>
            <a:pPr lvl="1"/>
            <a:r>
              <a:rPr lang="sr-Cyrl-RS" dirty="0"/>
              <a:t>70 поена</a:t>
            </a:r>
          </a:p>
          <a:p>
            <a:pPr marL="57150" indent="0"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291174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128792" cy="868958"/>
          </a:xfrm>
        </p:spPr>
        <p:txBody>
          <a:bodyPr/>
          <a:lstStyle/>
          <a:p>
            <a:r>
              <a:rPr lang="sr-Cyrl-RS" dirty="0"/>
              <a:t>Литература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I. </a:t>
            </a:r>
            <a:r>
              <a:rPr lang="en-US" dirty="0" err="1"/>
              <a:t>Reljin</a:t>
            </a:r>
            <a:r>
              <a:rPr lang="en-US" dirty="0"/>
              <a:t>, A. </a:t>
            </a:r>
            <a:r>
              <a:rPr lang="en-US" dirty="0" err="1"/>
              <a:t>Gavrovska</a:t>
            </a:r>
            <a:r>
              <a:rPr lang="en-US" dirty="0"/>
              <a:t>, </a:t>
            </a:r>
            <a:r>
              <a:rPr lang="en-US" dirty="0" err="1"/>
              <a:t>Telemedicina</a:t>
            </a:r>
            <a:r>
              <a:rPr lang="en-US" dirty="0"/>
              <a:t>, </a:t>
            </a:r>
            <a:r>
              <a:rPr lang="en-US" dirty="0" err="1"/>
              <a:t>Prvo</a:t>
            </a:r>
            <a:r>
              <a:rPr lang="en-US" dirty="0"/>
              <a:t> </a:t>
            </a:r>
            <a:r>
              <a:rPr lang="en-US" dirty="0" err="1"/>
              <a:t>izdanje</a:t>
            </a:r>
            <a:r>
              <a:rPr lang="en-US" dirty="0"/>
              <a:t>, </a:t>
            </a:r>
            <a:r>
              <a:rPr lang="en-US" dirty="0" err="1"/>
              <a:t>Akademska</a:t>
            </a:r>
            <a:r>
              <a:rPr lang="en-US" dirty="0"/>
              <a:t> </a:t>
            </a:r>
            <a:r>
              <a:rPr lang="en-US" dirty="0" err="1"/>
              <a:t>misao</a:t>
            </a:r>
            <a:r>
              <a:rPr lang="en-US" dirty="0"/>
              <a:t>, Beograd 2013. (</a:t>
            </a:r>
            <a:r>
              <a:rPr lang="en-US" dirty="0" err="1"/>
              <a:t>elektronsko</a:t>
            </a:r>
            <a:r>
              <a:rPr lang="en-US" dirty="0"/>
              <a:t> </a:t>
            </a:r>
            <a:r>
              <a:rPr lang="en-US" dirty="0" err="1"/>
              <a:t>izdanje</a:t>
            </a:r>
            <a:r>
              <a:rPr lang="en-US" dirty="0"/>
              <a:t>) ISBN 978-86-7466-457-5, UDK: 616-07:621.39(075.8), COBISS.SR-ID 198019596</a:t>
            </a:r>
            <a:endParaRPr lang="sr-Cyrl-RS" dirty="0"/>
          </a:p>
          <a:p>
            <a:r>
              <a:rPr lang="en-US" dirty="0"/>
              <a:t> Jerry L. </a:t>
            </a:r>
            <a:r>
              <a:rPr lang="en-US" dirty="0" err="1"/>
              <a:t>Prince,Jonathan</a:t>
            </a:r>
            <a:r>
              <a:rPr lang="en-US" dirty="0"/>
              <a:t> M. Links: Medical Imaging Signals and Systems (2nd Edition).Upper Saddle River, NJ: Pearson Prentice Hall, 2016.</a:t>
            </a:r>
            <a:endParaRPr lang="sr-Cyrl-RS" dirty="0"/>
          </a:p>
          <a:p>
            <a:r>
              <a:rPr lang="en-US" dirty="0"/>
              <a:t>Carlo Combi, ‎</a:t>
            </a:r>
            <a:r>
              <a:rPr lang="en-US" dirty="0" err="1"/>
              <a:t>Elpida</a:t>
            </a:r>
            <a:r>
              <a:rPr lang="en-US" dirty="0"/>
              <a:t> </a:t>
            </a:r>
            <a:r>
              <a:rPr lang="en-US" dirty="0" err="1"/>
              <a:t>Keravnou-Papailiou</a:t>
            </a:r>
            <a:r>
              <a:rPr lang="en-US" dirty="0"/>
              <a:t>, ‎Yuval </a:t>
            </a:r>
            <a:r>
              <a:rPr lang="en-US" dirty="0" err="1"/>
              <a:t>Shahar:Temporal</a:t>
            </a:r>
            <a:r>
              <a:rPr lang="en-US" dirty="0"/>
              <a:t> Information Systems in Medicine. Springer. 2010</a:t>
            </a:r>
            <a:endParaRPr lang="sr-Cyrl-RS" dirty="0"/>
          </a:p>
          <a:p>
            <a:r>
              <a:rPr lang="en-US" dirty="0"/>
              <a:t>http://www.heliant.rs/health</a:t>
            </a:r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56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4400" dirty="0">
                <a:solidFill>
                  <a:srgbClr val="002060"/>
                </a:solidFill>
              </a:rPr>
              <a:t>(Информациони системи у медицини)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7808" y="4710182"/>
            <a:ext cx="7846640" cy="936104"/>
          </a:xfrm>
        </p:spPr>
        <p:txBody>
          <a:bodyPr/>
          <a:lstStyle/>
          <a:p>
            <a:r>
              <a:rPr lang="sr-Cyrl-RS" dirty="0"/>
              <a:t>(др Горан Зајић, Милан Миливојевић)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45760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9138</TotalTime>
  <Words>222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Theme1</vt:lpstr>
      <vt:lpstr>(Информациони системи у медицини)</vt:lpstr>
      <vt:lpstr>Циљеви предмета</vt:lpstr>
      <vt:lpstr>Исходи предмета</vt:lpstr>
      <vt:lpstr>Садржај предмета</vt:lpstr>
      <vt:lpstr>Предиспитне обавезе</vt:lpstr>
      <vt:lpstr>Литература</vt:lpstr>
      <vt:lpstr>(Информациони системи у медицини)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Windows User</cp:lastModifiedBy>
  <cp:revision>810</cp:revision>
  <dcterms:created xsi:type="dcterms:W3CDTF">2010-05-23T14:28:12Z</dcterms:created>
  <dcterms:modified xsi:type="dcterms:W3CDTF">2021-09-27T07:41:17Z</dcterms:modified>
</cp:coreProperties>
</file>