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0"/>
  </p:handoutMasterIdLst>
  <p:sldIdLst>
    <p:sldId id="313" r:id="rId2"/>
    <p:sldId id="320" r:id="rId3"/>
    <p:sldId id="312" r:id="rId4"/>
    <p:sldId id="315" r:id="rId5"/>
    <p:sldId id="316" r:id="rId6"/>
    <p:sldId id="317" r:id="rId7"/>
    <p:sldId id="318" r:id="rId8"/>
    <p:sldId id="319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99CCFF"/>
    <a:srgbClr val="422C16"/>
    <a:srgbClr val="0C788E"/>
    <a:srgbClr val="025198"/>
    <a:srgbClr val="000099"/>
    <a:srgbClr val="1C1C1C"/>
    <a:srgbClr val="660066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52" autoAdjust="0"/>
  </p:normalViewPr>
  <p:slideViewPr>
    <p:cSldViewPr>
      <p:cViewPr varScale="1">
        <p:scale>
          <a:sx n="114" d="100"/>
          <a:sy n="114" d="100"/>
        </p:scale>
        <p:origin x="13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3EF0-8B27-42DF-A155-57F174F466E1}" type="datetimeFigureOut">
              <a:rPr lang="en-US" smtClean="0"/>
              <a:t>24-Sep-21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98712-CB19-406F-973A-E5019F00F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6199"/>
            <a:ext cx="7558608" cy="2137791"/>
          </a:xfrm>
        </p:spPr>
        <p:txBody>
          <a:bodyPr/>
          <a:lstStyle>
            <a:lvl1pPr algn="ctr">
              <a:defRPr b="1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936104"/>
          </a:xfrm>
        </p:spPr>
        <p:txBody>
          <a:bodyPr/>
          <a:lstStyle>
            <a:lvl1pPr marL="0" indent="0" algn="r"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91"/>
            <a:ext cx="1393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83152" cy="868958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>
            <a:lvl1pPr marL="342900" indent="-342900">
              <a:buSzPct val="75000"/>
              <a:buFont typeface="Arial" panose="020B0604020202020204" pitchFamily="34" charset="0"/>
              <a:buChar char="►"/>
              <a:defRPr sz="2400"/>
            </a:lvl1pPr>
            <a:lvl2pPr marL="742950" indent="-285750">
              <a:buSzPct val="75000"/>
              <a:buFont typeface="Wingdings" panose="05000000000000000000" pitchFamily="2" charset="2"/>
              <a:buChar char="v"/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044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9C56-F1A8-4AE0-AD3E-05E393C892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E443-ECA5-4F07-976C-C001AF4967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B4BE-AB0E-4FDF-B3A6-A544267D3A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431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1403648" y="6308725"/>
            <a:ext cx="6336704" cy="412750"/>
          </a:xfrm>
          <a:prstGeom prst="rect">
            <a:avLst/>
          </a:prstGeom>
          <a:ln/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0058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sr-Cyrl-RS"/>
              <a:t>АТУСС Висока </a:t>
            </a:r>
            <a:r>
              <a:rPr lang="sr-Latn-RS" i="0"/>
              <a:t>ICT</a:t>
            </a:r>
            <a:r>
              <a:rPr lang="sr-Cyrl-RS"/>
              <a:t> школа</a:t>
            </a:r>
            <a:r>
              <a:rPr lang="sr-Latn-RS"/>
              <a:t> - </a:t>
            </a:r>
            <a:r>
              <a:rPr lang="sr-Cyrl-RS"/>
              <a:t>Београд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6" r:id="rId4"/>
    <p:sldLayoutId id="2147483727" r:id="rId5"/>
    <p:sldLayoutId id="2147483729" r:id="rId6"/>
    <p:sldLayoutId id="2147483730" r:id="rId7"/>
    <p:sldLayoutId id="2147483731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400" dirty="0">
                <a:solidFill>
                  <a:srgbClr val="002060"/>
                </a:solidFill>
              </a:rPr>
              <a:t>Планирање предузетништва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259016" cy="936104"/>
          </a:xfrm>
        </p:spPr>
        <p:txBody>
          <a:bodyPr/>
          <a:lstStyle/>
          <a:p>
            <a:r>
              <a:rPr lang="sr-Cyrl-RS" dirty="0"/>
              <a:t>Др Славица Радосављевић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4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Опште о предмету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 dirty="0"/>
              <a:t>Обавезни </a:t>
            </a:r>
            <a:r>
              <a:rPr lang="en-US" dirty="0" err="1"/>
              <a:t>предмет</a:t>
            </a:r>
            <a:r>
              <a:rPr lang="en-US" dirty="0"/>
              <a:t> </a:t>
            </a:r>
            <a:r>
              <a:rPr lang="sr-Latn-RS" dirty="0"/>
              <a:t>на СП ПЛС</a:t>
            </a:r>
            <a:endParaRPr lang="en-US" dirty="0"/>
          </a:p>
          <a:p>
            <a:pPr lvl="0"/>
            <a:r>
              <a:rPr lang="sr-Latn-RS" dirty="0"/>
              <a:t>Изборни предмет на </a:t>
            </a:r>
            <a:r>
              <a:rPr lang="sr-Cyrl-RS" dirty="0"/>
              <a:t>трећој</a:t>
            </a:r>
            <a:r>
              <a:rPr lang="sr-Latn-RS" dirty="0"/>
              <a:t> години СП КТ (ИМ) и </a:t>
            </a:r>
            <a:r>
              <a:rPr lang="sr-Cyrl-RS" dirty="0"/>
              <a:t>трећој</a:t>
            </a:r>
            <a:r>
              <a:rPr lang="sr-Latn-RS" dirty="0"/>
              <a:t> години СП БПИ</a:t>
            </a:r>
            <a:endParaRPr lang="en-US" dirty="0"/>
          </a:p>
          <a:p>
            <a:pPr lvl="0"/>
            <a:r>
              <a:rPr lang="sr-Latn-RS" dirty="0"/>
              <a:t>Предмет се реализује у </a:t>
            </a:r>
            <a:r>
              <a:rPr lang="sr-Cyrl-RS" dirty="0"/>
              <a:t>другом</a:t>
            </a:r>
            <a:r>
              <a:rPr lang="sr-Latn-RS" dirty="0"/>
              <a:t> триместру школске године</a:t>
            </a:r>
            <a:endParaRPr lang="en-US" dirty="0"/>
          </a:p>
          <a:p>
            <a:pPr lvl="0"/>
            <a:r>
              <a:rPr lang="sr-Latn-RS" dirty="0"/>
              <a:t>Фонд часова на седмичном новоу: </a:t>
            </a:r>
            <a:r>
              <a:rPr lang="sr-Cyrl-RS" dirty="0"/>
              <a:t>4</a:t>
            </a:r>
            <a:r>
              <a:rPr lang="en-US" dirty="0"/>
              <a:t>+</a:t>
            </a:r>
            <a:r>
              <a:rPr lang="sr-Cyrl-RS" dirty="0"/>
              <a:t>2</a:t>
            </a:r>
            <a:r>
              <a:rPr lang="en-US" dirty="0"/>
              <a:t>+0 </a:t>
            </a:r>
            <a:r>
              <a:rPr lang="sr-Latn-RS" dirty="0"/>
              <a:t>(предавања + аудиторне вежбе)</a:t>
            </a:r>
            <a:endParaRPr lang="en-US" dirty="0"/>
          </a:p>
          <a:p>
            <a:pPr lvl="0"/>
            <a:r>
              <a:rPr lang="sr-Latn-RS" dirty="0"/>
              <a:t>Предмет носи 6 </a:t>
            </a:r>
            <a:r>
              <a:rPr lang="en-US" dirty="0"/>
              <a:t>ЕСПБ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Циљеви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37931"/>
          </a:xfrm>
        </p:spPr>
        <p:txBody>
          <a:bodyPr/>
          <a:lstStyle/>
          <a:p>
            <a:pPr lvl="0"/>
            <a:r>
              <a:rPr lang="sr-Latn-RS" dirty="0"/>
              <a:t>Планирање предузетништва омогућује да се научи:</a:t>
            </a:r>
            <a:endParaRPr lang="en-US" dirty="0"/>
          </a:p>
          <a:p>
            <a:pPr lvl="1"/>
            <a:r>
              <a:rPr lang="sr-Latn-RS" dirty="0"/>
              <a:t>како доћи до пословне идеје,</a:t>
            </a:r>
            <a:endParaRPr lang="en-US" dirty="0"/>
          </a:p>
          <a:p>
            <a:pPr lvl="1"/>
            <a:r>
              <a:rPr lang="sr-Latn-RS" dirty="0"/>
              <a:t>како се бира тим за спровођење пословне идеје,</a:t>
            </a:r>
            <a:endParaRPr lang="en-US" dirty="0"/>
          </a:p>
          <a:p>
            <a:pPr lvl="1"/>
            <a:r>
              <a:rPr lang="sr-Latn-RS" dirty="0"/>
              <a:t>које су фазе планирања започињања и/или проширивања посла, </a:t>
            </a:r>
            <a:endParaRPr lang="en-US" dirty="0"/>
          </a:p>
          <a:p>
            <a:pPr lvl="1"/>
            <a:r>
              <a:rPr lang="sr-Latn-RS" dirty="0"/>
              <a:t>како се прави пословни план од пословне идеје до реализације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21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Исходи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Студенти</a:t>
            </a:r>
            <a:r>
              <a:rPr lang="ru-RU" dirty="0"/>
              <a:t> </a:t>
            </a:r>
            <a:r>
              <a:rPr lang="ru-RU" dirty="0" err="1"/>
              <a:t>који</a:t>
            </a:r>
            <a:r>
              <a:rPr lang="ru-RU" dirty="0"/>
              <a:t> </a:t>
            </a:r>
            <a:r>
              <a:rPr lang="ru-RU" dirty="0" err="1"/>
              <a:t>одслушају</a:t>
            </a:r>
            <a:r>
              <a:rPr lang="ru-RU" dirty="0"/>
              <a:t> предмет и </a:t>
            </a:r>
            <a:r>
              <a:rPr lang="ru-RU" dirty="0" err="1"/>
              <a:t>положе</a:t>
            </a:r>
            <a:r>
              <a:rPr lang="ru-RU" dirty="0"/>
              <a:t> испит из </a:t>
            </a:r>
            <a:r>
              <a:rPr lang="ru-RU" dirty="0" err="1"/>
              <a:t>овог</a:t>
            </a:r>
            <a:r>
              <a:rPr lang="ru-RU" dirty="0"/>
              <a:t> предмета, су </a:t>
            </a:r>
            <a:r>
              <a:rPr lang="ru-RU" dirty="0" err="1"/>
              <a:t>оспособљени</a:t>
            </a:r>
            <a:r>
              <a:rPr lang="ru-RU" dirty="0"/>
              <a:t> да </a:t>
            </a:r>
          </a:p>
          <a:p>
            <a:pPr lvl="1"/>
            <a:r>
              <a:rPr lang="ru-RU" dirty="0" err="1"/>
              <a:t>разумеју</a:t>
            </a:r>
            <a:r>
              <a:rPr lang="ru-RU" dirty="0"/>
              <a:t> </a:t>
            </a:r>
            <a:r>
              <a:rPr lang="ru-RU" dirty="0" err="1"/>
              <a:t>основне</a:t>
            </a:r>
            <a:r>
              <a:rPr lang="ru-RU" dirty="0"/>
              <a:t> </a:t>
            </a:r>
            <a:r>
              <a:rPr lang="ru-RU" dirty="0" err="1"/>
              <a:t>појмове</a:t>
            </a:r>
            <a:r>
              <a:rPr lang="ru-RU" dirty="0"/>
              <a:t> </a:t>
            </a:r>
            <a:r>
              <a:rPr lang="ru-RU" dirty="0" err="1"/>
              <a:t>предузетништва</a:t>
            </a:r>
            <a:r>
              <a:rPr lang="ru-RU" dirty="0"/>
              <a:t>, </a:t>
            </a:r>
          </a:p>
          <a:p>
            <a:pPr lvl="1"/>
            <a:r>
              <a:rPr lang="ru-RU" dirty="0" err="1"/>
              <a:t>препознају</a:t>
            </a:r>
            <a:r>
              <a:rPr lang="ru-RU" dirty="0"/>
              <a:t> </a:t>
            </a:r>
            <a:r>
              <a:rPr lang="ru-RU" dirty="0" err="1"/>
              <a:t>предузетничке</a:t>
            </a:r>
            <a:r>
              <a:rPr lang="ru-RU" dirty="0"/>
              <a:t> </a:t>
            </a:r>
            <a:r>
              <a:rPr lang="ru-RU" dirty="0" err="1"/>
              <a:t>особине</a:t>
            </a:r>
            <a:r>
              <a:rPr lang="ru-RU" dirty="0"/>
              <a:t> и </a:t>
            </a:r>
            <a:r>
              <a:rPr lang="ru-RU" dirty="0" err="1"/>
              <a:t>развијају</a:t>
            </a:r>
            <a:r>
              <a:rPr lang="ru-RU" dirty="0"/>
              <a:t> </a:t>
            </a:r>
            <a:r>
              <a:rPr lang="ru-RU" dirty="0" err="1"/>
              <a:t>сопствену</a:t>
            </a:r>
            <a:r>
              <a:rPr lang="ru-RU" dirty="0"/>
              <a:t> </a:t>
            </a:r>
            <a:r>
              <a:rPr lang="ru-RU" dirty="0" err="1"/>
              <a:t>идеју</a:t>
            </a:r>
            <a:r>
              <a:rPr lang="ru-RU" dirty="0"/>
              <a:t> </a:t>
            </a:r>
            <a:r>
              <a:rPr lang="ru-RU" dirty="0" err="1"/>
              <a:t>предузетнишва</a:t>
            </a:r>
            <a:r>
              <a:rPr lang="ru-RU" dirty="0"/>
              <a:t> </a:t>
            </a:r>
            <a:r>
              <a:rPr lang="ru-RU" dirty="0" err="1"/>
              <a:t>према</a:t>
            </a:r>
            <a:r>
              <a:rPr lang="ru-RU" dirty="0"/>
              <a:t> </a:t>
            </a:r>
            <a:r>
              <a:rPr lang="ru-RU" dirty="0" err="1"/>
              <a:t>анализираном</a:t>
            </a:r>
            <a:r>
              <a:rPr lang="ru-RU" dirty="0"/>
              <a:t> пословном </a:t>
            </a:r>
            <a:r>
              <a:rPr lang="ru-RU" dirty="0" err="1"/>
              <a:t>окружењу</a:t>
            </a:r>
            <a:endParaRPr lang="ru-RU" dirty="0"/>
          </a:p>
          <a:p>
            <a:r>
              <a:rPr lang="ru-RU" dirty="0"/>
              <a:t>Исход </a:t>
            </a:r>
            <a:r>
              <a:rPr lang="ru-RU" dirty="0" err="1"/>
              <a:t>подразумева</a:t>
            </a:r>
            <a:r>
              <a:rPr lang="ru-RU" dirty="0"/>
              <a:t> </a:t>
            </a:r>
            <a:r>
              <a:rPr lang="ru-RU" dirty="0" err="1"/>
              <a:t>способност</a:t>
            </a:r>
            <a:r>
              <a:rPr lang="ru-RU" dirty="0"/>
              <a:t> студента да </a:t>
            </a:r>
          </a:p>
          <a:p>
            <a:pPr lvl="1"/>
            <a:r>
              <a:rPr lang="ru-RU" dirty="0"/>
              <a:t>разуме </a:t>
            </a:r>
            <a:r>
              <a:rPr lang="ru-RU" dirty="0" err="1"/>
              <a:t>појам</a:t>
            </a:r>
            <a:r>
              <a:rPr lang="ru-RU" dirty="0"/>
              <a:t> и </a:t>
            </a:r>
            <a:r>
              <a:rPr lang="ru-RU" dirty="0" err="1"/>
              <a:t>важност</a:t>
            </a:r>
            <a:r>
              <a:rPr lang="ru-RU" dirty="0"/>
              <a:t> </a:t>
            </a:r>
            <a:r>
              <a:rPr lang="ru-RU" dirty="0" err="1"/>
              <a:t>формулисања</a:t>
            </a:r>
            <a:r>
              <a:rPr lang="ru-RU" dirty="0"/>
              <a:t> </a:t>
            </a:r>
            <a:r>
              <a:rPr lang="ru-RU" dirty="0" err="1"/>
              <a:t>пословне</a:t>
            </a:r>
            <a:r>
              <a:rPr lang="ru-RU" dirty="0"/>
              <a:t> </a:t>
            </a:r>
            <a:r>
              <a:rPr lang="ru-RU" dirty="0" err="1"/>
              <a:t>идеје</a:t>
            </a:r>
            <a:r>
              <a:rPr lang="ru-RU" dirty="0"/>
              <a:t>; </a:t>
            </a:r>
          </a:p>
          <a:p>
            <a:pPr lvl="1"/>
            <a:r>
              <a:rPr lang="ru-RU" dirty="0" err="1"/>
              <a:t>дефинише</a:t>
            </a:r>
            <a:r>
              <a:rPr lang="ru-RU" dirty="0"/>
              <a:t> </a:t>
            </a:r>
            <a:r>
              <a:rPr lang="ru-RU" dirty="0" err="1"/>
              <a:t>појам</a:t>
            </a:r>
            <a:r>
              <a:rPr lang="ru-RU" dirty="0"/>
              <a:t> и принципе </a:t>
            </a:r>
            <a:r>
              <a:rPr lang="ru-RU" dirty="0" err="1"/>
              <a:t>пословног</a:t>
            </a:r>
            <a:r>
              <a:rPr lang="ru-RU" dirty="0"/>
              <a:t> плана; </a:t>
            </a:r>
          </a:p>
          <a:p>
            <a:pPr lvl="1"/>
            <a:r>
              <a:rPr lang="ru-RU" dirty="0"/>
              <a:t>разуме </a:t>
            </a:r>
            <a:r>
              <a:rPr lang="ru-RU" dirty="0" err="1"/>
              <a:t>кораке</a:t>
            </a:r>
            <a:r>
              <a:rPr lang="ru-RU" dirty="0"/>
              <a:t> </a:t>
            </a:r>
            <a:r>
              <a:rPr lang="ru-RU" dirty="0" err="1"/>
              <a:t>израде</a:t>
            </a:r>
            <a:r>
              <a:rPr lang="ru-RU" dirty="0"/>
              <a:t> </a:t>
            </a:r>
            <a:r>
              <a:rPr lang="ru-RU" dirty="0" err="1"/>
              <a:t>пословног</a:t>
            </a:r>
            <a:r>
              <a:rPr lang="ru-RU" dirty="0"/>
              <a:t> плана; </a:t>
            </a:r>
          </a:p>
          <a:p>
            <a:pPr lvl="1"/>
            <a:r>
              <a:rPr lang="ru-RU" dirty="0" err="1"/>
              <a:t>представи</a:t>
            </a:r>
            <a:r>
              <a:rPr lang="ru-RU" dirty="0"/>
              <a:t> и </a:t>
            </a:r>
            <a:r>
              <a:rPr lang="ru-RU" dirty="0" err="1"/>
              <a:t>јавно</a:t>
            </a:r>
            <a:r>
              <a:rPr lang="ru-RU" dirty="0"/>
              <a:t> брани </a:t>
            </a:r>
            <a:r>
              <a:rPr lang="ru-RU" dirty="0" err="1"/>
              <a:t>направљен</a:t>
            </a:r>
            <a:r>
              <a:rPr lang="ru-RU" dirty="0"/>
              <a:t> </a:t>
            </a:r>
            <a:r>
              <a:rPr lang="ru-RU" dirty="0" err="1"/>
              <a:t>пословни</a:t>
            </a:r>
            <a:r>
              <a:rPr lang="ru-RU" dirty="0"/>
              <a:t> план.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00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525963"/>
          </a:xfrm>
        </p:spPr>
        <p:txBody>
          <a:bodyPr/>
          <a:lstStyle/>
          <a:p>
            <a:r>
              <a:rPr lang="ru-RU" dirty="0" err="1"/>
              <a:t>Уводни</a:t>
            </a:r>
            <a:r>
              <a:rPr lang="ru-RU" dirty="0"/>
              <a:t> </a:t>
            </a:r>
            <a:r>
              <a:rPr lang="ru-RU" dirty="0" err="1"/>
              <a:t>део</a:t>
            </a:r>
            <a:r>
              <a:rPr lang="ru-RU" dirty="0"/>
              <a:t> – </a:t>
            </a:r>
            <a:r>
              <a:rPr lang="ru-RU" dirty="0" err="1"/>
              <a:t>основни</a:t>
            </a:r>
            <a:r>
              <a:rPr lang="ru-RU" dirty="0"/>
              <a:t> </a:t>
            </a:r>
            <a:r>
              <a:rPr lang="ru-RU" dirty="0" err="1"/>
              <a:t>појмови</a:t>
            </a:r>
            <a:r>
              <a:rPr lang="ru-RU" dirty="0"/>
              <a:t> </a:t>
            </a:r>
            <a:r>
              <a:rPr lang="ru-RU" dirty="0" err="1"/>
              <a:t>предузетништва</a:t>
            </a:r>
            <a:r>
              <a:rPr lang="ru-RU" dirty="0"/>
              <a:t>, </a:t>
            </a:r>
            <a:r>
              <a:rPr lang="ru-RU" dirty="0" err="1"/>
              <a:t>начела</a:t>
            </a:r>
            <a:r>
              <a:rPr lang="ru-RU" dirty="0"/>
              <a:t> и правила </a:t>
            </a:r>
            <a:r>
              <a:rPr lang="ru-RU" dirty="0" err="1"/>
              <a:t>предузетништва</a:t>
            </a:r>
            <a:r>
              <a:rPr lang="ru-RU" dirty="0"/>
              <a:t> </a:t>
            </a:r>
          </a:p>
          <a:p>
            <a:r>
              <a:rPr lang="ru-RU" dirty="0" err="1"/>
              <a:t>Значај</a:t>
            </a:r>
            <a:r>
              <a:rPr lang="ru-RU" dirty="0"/>
              <a:t> </a:t>
            </a:r>
            <a:r>
              <a:rPr lang="ru-RU" dirty="0" err="1"/>
              <a:t>идеје</a:t>
            </a:r>
            <a:r>
              <a:rPr lang="ru-RU" dirty="0"/>
              <a:t> за </a:t>
            </a:r>
            <a:r>
              <a:rPr lang="ru-RU" dirty="0" err="1"/>
              <a:t>предузетнички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 и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преображаја</a:t>
            </a:r>
            <a:r>
              <a:rPr lang="ru-RU" dirty="0"/>
              <a:t> </a:t>
            </a:r>
            <a:r>
              <a:rPr lang="ru-RU" dirty="0" err="1"/>
              <a:t>идеје</a:t>
            </a:r>
            <a:r>
              <a:rPr lang="ru-RU" dirty="0"/>
              <a:t> у </a:t>
            </a:r>
            <a:r>
              <a:rPr lang="ru-RU" dirty="0" err="1"/>
              <a:t>посао</a:t>
            </a:r>
            <a:endParaRPr lang="ru-RU" dirty="0"/>
          </a:p>
          <a:p>
            <a:r>
              <a:rPr lang="ru-RU" dirty="0" err="1"/>
              <a:t>Формални</a:t>
            </a:r>
            <a:r>
              <a:rPr lang="ru-RU" dirty="0"/>
              <a:t> </a:t>
            </a:r>
            <a:r>
              <a:rPr lang="ru-RU" dirty="0" err="1"/>
              <a:t>делови</a:t>
            </a:r>
            <a:r>
              <a:rPr lang="ru-RU" dirty="0"/>
              <a:t> </a:t>
            </a:r>
            <a:r>
              <a:rPr lang="ru-RU" dirty="0" err="1"/>
              <a:t>бизнис</a:t>
            </a:r>
            <a:r>
              <a:rPr lang="ru-RU" dirty="0"/>
              <a:t> плана и </a:t>
            </a:r>
            <a:r>
              <a:rPr lang="ru-RU" dirty="0" err="1"/>
              <a:t>методологија</a:t>
            </a:r>
            <a:r>
              <a:rPr lang="ru-RU" dirty="0"/>
              <a:t> </a:t>
            </a:r>
            <a:r>
              <a:rPr lang="ru-RU" dirty="0" err="1"/>
              <a:t>израде</a:t>
            </a:r>
            <a:endParaRPr lang="ru-RU" dirty="0"/>
          </a:p>
          <a:p>
            <a:r>
              <a:rPr lang="ru-RU" dirty="0" err="1"/>
              <a:t>Оперативни</a:t>
            </a:r>
            <a:r>
              <a:rPr lang="ru-RU" dirty="0"/>
              <a:t> план </a:t>
            </a:r>
          </a:p>
          <a:p>
            <a:r>
              <a:rPr lang="ru-RU" dirty="0"/>
              <a:t>Маркетинг план </a:t>
            </a:r>
          </a:p>
          <a:p>
            <a:r>
              <a:rPr lang="ru-RU" dirty="0" err="1"/>
              <a:t>Финансијски</a:t>
            </a:r>
            <a:r>
              <a:rPr lang="ru-RU" dirty="0"/>
              <a:t> план </a:t>
            </a:r>
          </a:p>
          <a:p>
            <a:r>
              <a:rPr lang="ru-RU" dirty="0" err="1"/>
              <a:t>Вежбе</a:t>
            </a:r>
            <a:r>
              <a:rPr lang="ru-RU" dirty="0"/>
              <a:t> су </a:t>
            </a:r>
            <a:r>
              <a:rPr lang="ru-RU" dirty="0" err="1"/>
              <a:t>аудиторне</a:t>
            </a:r>
            <a:r>
              <a:rPr lang="ru-RU" dirty="0"/>
              <a:t> и </a:t>
            </a:r>
            <a:r>
              <a:rPr lang="ru-RU" dirty="0" err="1"/>
              <a:t>подразумевају</a:t>
            </a:r>
            <a:r>
              <a:rPr lang="ru-RU" dirty="0"/>
              <a:t> </a:t>
            </a:r>
            <a:r>
              <a:rPr lang="ru-RU" dirty="0" err="1"/>
              <a:t>разраду</a:t>
            </a:r>
            <a:r>
              <a:rPr lang="ru-RU" dirty="0"/>
              <a:t> </a:t>
            </a:r>
            <a:r>
              <a:rPr lang="ru-RU" dirty="0" err="1"/>
              <a:t>пословних</a:t>
            </a:r>
            <a:r>
              <a:rPr lang="ru-RU" dirty="0"/>
              <a:t> </a:t>
            </a:r>
            <a:r>
              <a:rPr lang="ru-RU" dirty="0" err="1"/>
              <a:t>идеја</a:t>
            </a:r>
            <a:r>
              <a:rPr lang="ru-RU" dirty="0"/>
              <a:t> и </a:t>
            </a:r>
            <a:r>
              <a:rPr lang="ru-RU" dirty="0" err="1"/>
              <a:t>израду</a:t>
            </a:r>
            <a:r>
              <a:rPr lang="ru-RU" dirty="0"/>
              <a:t> </a:t>
            </a:r>
            <a:r>
              <a:rPr lang="ru-RU" dirty="0" err="1"/>
              <a:t>комплетног</a:t>
            </a:r>
            <a:r>
              <a:rPr lang="ru-RU" dirty="0"/>
              <a:t> </a:t>
            </a:r>
            <a:r>
              <a:rPr lang="ru-RU" dirty="0" err="1"/>
              <a:t>пословног</a:t>
            </a:r>
            <a:r>
              <a:rPr lang="ru-RU" dirty="0"/>
              <a:t> плана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647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200800" cy="868958"/>
          </a:xfrm>
        </p:spPr>
        <p:txBody>
          <a:bodyPr/>
          <a:lstStyle/>
          <a:p>
            <a:r>
              <a:rPr lang="sr-Cyrl-RS" dirty="0"/>
              <a:t>Предиспитне обавезе и испит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589859"/>
          </a:xfrm>
        </p:spPr>
        <p:txBody>
          <a:bodyPr/>
          <a:lstStyle/>
          <a:p>
            <a:r>
              <a:rPr lang="sr-Cyrl-RS" dirty="0"/>
              <a:t>Предиспитна обавеза: с</a:t>
            </a:r>
            <a:r>
              <a:rPr lang="en-US" dirty="0" err="1"/>
              <a:t>еминарски</a:t>
            </a:r>
            <a:r>
              <a:rPr lang="en-US" dirty="0"/>
              <a:t> </a:t>
            </a:r>
            <a:r>
              <a:rPr lang="en-US" dirty="0" err="1"/>
              <a:t>рад</a:t>
            </a:r>
            <a:r>
              <a:rPr lang="en-US" dirty="0"/>
              <a:t> </a:t>
            </a:r>
            <a:r>
              <a:rPr lang="sr-Latn-RS" dirty="0"/>
              <a:t>(тимски рад) </a:t>
            </a:r>
            <a:r>
              <a:rPr lang="en-US" dirty="0"/>
              <a:t>– </a:t>
            </a:r>
            <a:r>
              <a:rPr lang="en-US" dirty="0" err="1"/>
              <a:t>израда</a:t>
            </a:r>
            <a:r>
              <a:rPr lang="en-US" dirty="0"/>
              <a:t> </a:t>
            </a:r>
            <a:r>
              <a:rPr lang="sr-Latn-RS" dirty="0"/>
              <a:t>пословног </a:t>
            </a:r>
            <a:r>
              <a:rPr lang="en-US" dirty="0" err="1"/>
              <a:t>плана</a:t>
            </a:r>
            <a:r>
              <a:rPr lang="sr-Cyrl-RS" dirty="0"/>
              <a:t> -</a:t>
            </a:r>
            <a:r>
              <a:rPr lang="sr-Latn-RS" dirty="0"/>
              <a:t> максимално 50 </a:t>
            </a:r>
            <a:r>
              <a:rPr lang="en-US" dirty="0" err="1"/>
              <a:t>поена</a:t>
            </a:r>
            <a:endParaRPr lang="sr-Cyrl-RS" dirty="0"/>
          </a:p>
          <a:p>
            <a:pPr lvl="1"/>
            <a:r>
              <a:rPr lang="sr-Latn-RS" dirty="0"/>
              <a:t>Обавезан за коначну оцену</a:t>
            </a:r>
            <a:endParaRPr lang="en-US" dirty="0"/>
          </a:p>
          <a:p>
            <a:pPr lvl="1"/>
            <a:r>
              <a:rPr lang="sr-Latn-RS" dirty="0"/>
              <a:t>Тим од максимално четири учесника</a:t>
            </a:r>
            <a:endParaRPr lang="en-US" dirty="0"/>
          </a:p>
          <a:p>
            <a:pPr lvl="1"/>
            <a:r>
              <a:rPr lang="sr-Latn-RS" dirty="0"/>
              <a:t>Кроз вођене вежбе се прави пословни план сваког тима</a:t>
            </a:r>
            <a:endParaRPr lang="en-US" dirty="0"/>
          </a:p>
          <a:p>
            <a:pPr lvl="1"/>
            <a:r>
              <a:rPr lang="sr-Latn-RS" dirty="0"/>
              <a:t>Пословни план се презентује на последњим часовима триместра</a:t>
            </a:r>
            <a:endParaRPr lang="en-US" dirty="0"/>
          </a:p>
          <a:p>
            <a:pPr lvl="0"/>
            <a:r>
              <a:rPr lang="sr-Latn-RS" dirty="0"/>
              <a:t>Испит – максимално 50 поена,</a:t>
            </a:r>
            <a:endParaRPr lang="en-US" dirty="0"/>
          </a:p>
          <a:p>
            <a:r>
              <a:rPr lang="sr-Latn-RS" dirty="0"/>
              <a:t>Коначна оцена: збир предиспитних и испитних поена</a:t>
            </a:r>
            <a:endParaRPr lang="en-US" dirty="0"/>
          </a:p>
          <a:p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94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61867"/>
          </a:xfrm>
        </p:spPr>
        <p:txBody>
          <a:bodyPr/>
          <a:lstStyle/>
          <a:p>
            <a:r>
              <a:rPr lang="ru-RU" dirty="0"/>
              <a:t>Б. </a:t>
            </a:r>
            <a:r>
              <a:rPr lang="ru-RU" dirty="0" err="1"/>
              <a:t>Пауновић</a:t>
            </a:r>
            <a:r>
              <a:rPr lang="ru-RU" dirty="0"/>
              <a:t>, Д. </a:t>
            </a:r>
            <a:r>
              <a:rPr lang="ru-RU" dirty="0" err="1"/>
              <a:t>Зиповски</a:t>
            </a:r>
            <a:r>
              <a:rPr lang="ru-RU" dirty="0"/>
              <a:t>, </a:t>
            </a:r>
            <a:r>
              <a:rPr lang="ru-RU" dirty="0" err="1"/>
              <a:t>Пословни</a:t>
            </a:r>
            <a:r>
              <a:rPr lang="ru-RU" dirty="0"/>
              <a:t> план</a:t>
            </a:r>
            <a:r>
              <a:rPr lang="sr-Latn-RS" dirty="0"/>
              <a:t> </a:t>
            </a:r>
            <a:r>
              <a:rPr lang="sr-Cyrl-RS" dirty="0"/>
              <a:t>–Водич за израду</a:t>
            </a:r>
            <a:r>
              <a:rPr lang="ru-RU" dirty="0"/>
              <a:t>, </a:t>
            </a:r>
            <a:r>
              <a:rPr lang="ru-RU" dirty="0" err="1"/>
              <a:t>Економски</a:t>
            </a:r>
            <a:r>
              <a:rPr lang="ru-RU" dirty="0"/>
              <a:t> </a:t>
            </a:r>
            <a:r>
              <a:rPr lang="ru-RU" dirty="0" err="1"/>
              <a:t>факултет</a:t>
            </a:r>
            <a:r>
              <a:rPr lang="ru-RU" dirty="0"/>
              <a:t>, </a:t>
            </a:r>
            <a:r>
              <a:rPr lang="ru-RU" dirty="0" err="1"/>
              <a:t>Београд</a:t>
            </a:r>
            <a:r>
              <a:rPr lang="ru-RU" dirty="0"/>
              <a:t>, 2021. </a:t>
            </a:r>
          </a:p>
          <a:p>
            <a:r>
              <a:rPr lang="ru-RU" dirty="0" err="1"/>
              <a:t>Материјал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школског</a:t>
            </a:r>
            <a:r>
              <a:rPr lang="ru-RU" dirty="0"/>
              <a:t> портала за е-</a:t>
            </a:r>
            <a:r>
              <a:rPr lang="ru-RU" dirty="0" err="1"/>
              <a:t>учење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174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>
                <a:solidFill>
                  <a:srgbClr val="002060"/>
                </a:solidFill>
              </a:rPr>
              <a:t>Планирање предузетништва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sr-Latn-RS" altLang="en-US" dirty="0"/>
              <a:t>slavica.radosavljevic@ict.edu.rs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33035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9128</TotalTime>
  <Words>320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Theme1</vt:lpstr>
      <vt:lpstr>Планирање предузетништва</vt:lpstr>
      <vt:lpstr>Опште о предмету</vt:lpstr>
      <vt:lpstr>Циљеви предмета</vt:lpstr>
      <vt:lpstr>Исходи предмета</vt:lpstr>
      <vt:lpstr>Садржај предмета</vt:lpstr>
      <vt:lpstr>Предиспитне обавезе и испит</vt:lpstr>
      <vt:lpstr>Литература</vt:lpstr>
      <vt:lpstr>Планирање предузетништва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dule</cp:lastModifiedBy>
  <cp:revision>812</cp:revision>
  <dcterms:created xsi:type="dcterms:W3CDTF">2010-05-23T14:28:12Z</dcterms:created>
  <dcterms:modified xsi:type="dcterms:W3CDTF">2021-09-24T14:43:31Z</dcterms:modified>
</cp:coreProperties>
</file>