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313" r:id="rId2"/>
    <p:sldId id="312" r:id="rId3"/>
    <p:sldId id="315" r:id="rId4"/>
    <p:sldId id="316" r:id="rId5"/>
    <p:sldId id="317" r:id="rId6"/>
    <p:sldId id="318" r:id="rId7"/>
    <p:sldId id="31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114" d="100"/>
          <a:sy n="114" d="100"/>
        </p:scale>
        <p:origin x="13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26-Sep-21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>
                <a:solidFill>
                  <a:srgbClr val="002060"/>
                </a:solidFill>
              </a:rPr>
              <a:t>Статистика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259016" cy="936104"/>
          </a:xfrm>
        </p:spPr>
        <p:txBody>
          <a:bodyPr/>
          <a:lstStyle/>
          <a:p>
            <a:r>
              <a:rPr lang="sr-Cyrl-RS" dirty="0"/>
              <a:t>др Ана Анокић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29819"/>
          </a:xfrm>
        </p:spPr>
        <p:txBody>
          <a:bodyPr/>
          <a:lstStyle/>
          <a:p>
            <a:r>
              <a:rPr lang="sr-Cyrl-RS" dirty="0"/>
              <a:t>Стицање знања и разумевањ</a:t>
            </a:r>
            <a:r>
              <a:rPr lang="en-US" dirty="0"/>
              <a:t>a</a:t>
            </a:r>
            <a:r>
              <a:rPr lang="sr-Cyrl-RS" dirty="0"/>
              <a:t> теорије вероватноће и основних статистичких принципа и метода: случајне променљиве, статистичког оцењивања, тестирања статистичких хипотеза, регресионе и корелационе анализе.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57811"/>
          </a:xfrm>
        </p:spPr>
        <p:txBody>
          <a:bodyPr/>
          <a:lstStyle/>
          <a:p>
            <a:r>
              <a:rPr lang="sr-Cyrl-RS" dirty="0"/>
              <a:t>Развијене вештине препознавања и решавања проблема комбинаторике и теорије вероватноће, примена статистичких метода, компјутерска обрада статистичких података и закључивање на основу добијених резултата.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3312368"/>
          </a:xfrm>
        </p:spPr>
        <p:txBody>
          <a:bodyPr/>
          <a:lstStyle/>
          <a:p>
            <a:r>
              <a:rPr lang="sr-Cyrl-RS" dirty="0"/>
              <a:t>Комбинаторика и теорија вероватноће;</a:t>
            </a:r>
          </a:p>
          <a:p>
            <a:r>
              <a:rPr lang="sr-Cyrl-RS" dirty="0"/>
              <a:t>Случајна променљива и њени параметри;</a:t>
            </a:r>
          </a:p>
          <a:p>
            <a:r>
              <a:rPr lang="sr-Cyrl-RS" dirty="0"/>
              <a:t>Модели расподела случајне променљиве;</a:t>
            </a:r>
          </a:p>
          <a:p>
            <a:r>
              <a:rPr lang="sr-Cyrl-RS" dirty="0"/>
              <a:t>Статистичка обрада података;</a:t>
            </a:r>
          </a:p>
          <a:p>
            <a:r>
              <a:rPr lang="sr-Cyrl-RS" dirty="0"/>
              <a:t>Статистичко оцењивање на основу узорка;</a:t>
            </a:r>
          </a:p>
          <a:p>
            <a:r>
              <a:rPr lang="sr-Cyrl-RS" dirty="0"/>
              <a:t>Статистичко закључивање (тестирање хипотеза);</a:t>
            </a:r>
          </a:p>
          <a:p>
            <a:r>
              <a:rPr lang="sr-Cyrl-RS" dirty="0"/>
              <a:t>Линеарна регресија и корелација.</a:t>
            </a:r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088232"/>
          </a:xfrm>
        </p:spPr>
        <p:txBody>
          <a:bodyPr/>
          <a:lstStyle/>
          <a:p>
            <a:r>
              <a:rPr lang="sr-Cyrl-RS" dirty="0"/>
              <a:t>3 колоквијума</a:t>
            </a:r>
          </a:p>
          <a:p>
            <a:pPr lvl="1"/>
            <a:r>
              <a:rPr lang="sr-Cyrl-RS" dirty="0"/>
              <a:t>одржавају се током и непосредно по завршетку триместра; </a:t>
            </a:r>
          </a:p>
          <a:p>
            <a:pPr lvl="1"/>
            <a:r>
              <a:rPr lang="sr-Cyrl-RS" dirty="0"/>
              <a:t>вреде укупно 60 поена;</a:t>
            </a:r>
          </a:p>
          <a:p>
            <a:pPr lvl="1"/>
            <a:r>
              <a:rPr lang="sr-Cyrl-RS" dirty="0"/>
              <a:t>неопходно је остварити минимум 30 поена (50%);</a:t>
            </a:r>
          </a:p>
          <a:p>
            <a:pPr marL="457200" lvl="1" indent="0">
              <a:buNone/>
            </a:pPr>
            <a:endParaRPr lang="sr-Cyrl-RS" dirty="0"/>
          </a:p>
          <a:p>
            <a:pPr marL="457200" lvl="1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664296"/>
          </a:xfrm>
        </p:spPr>
        <p:txBody>
          <a:bodyPr/>
          <a:lstStyle/>
          <a:p>
            <a:pPr algn="just"/>
            <a:r>
              <a:rPr lang="sr-Cyrl-RS" dirty="0"/>
              <a:t>Зорица Маловић, </a:t>
            </a:r>
            <a:r>
              <a:rPr lang="sr-Cyrl-RS" i="1" dirty="0"/>
              <a:t>Статистика </a:t>
            </a:r>
            <a:r>
              <a:rPr lang="sr-Cyrl-RS" dirty="0"/>
              <a:t>(2011), Висока школа струковних студија за информационе и комуникационе технологије, Београд;</a:t>
            </a:r>
          </a:p>
          <a:p>
            <a:pPr algn="just"/>
            <a:r>
              <a:rPr lang="sr-Cyrl-RS" dirty="0"/>
              <a:t>Велибор Симоновић и Слободан Радојевић, </a:t>
            </a:r>
            <a:r>
              <a:rPr lang="sr-Cyrl-RS" i="1" dirty="0"/>
              <a:t>Збирка задатака из теорије вероватноће и математичке статистике </a:t>
            </a:r>
            <a:r>
              <a:rPr lang="sr-Cyrl-RS" dirty="0"/>
              <a:t>(2014), Завод за уџбенике, Београд.</a:t>
            </a:r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002060"/>
                </a:solidFill>
              </a:rPr>
              <a:t>Статистика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ana.anokic</a:t>
            </a:r>
            <a:r>
              <a:rPr lang="en-US" dirty="0"/>
              <a:t>@ict.edu.rs</a:t>
            </a:r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9164</TotalTime>
  <Words>182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Theme1</vt:lpstr>
      <vt:lpstr>Статистика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Статистика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dule</cp:lastModifiedBy>
  <cp:revision>813</cp:revision>
  <dcterms:created xsi:type="dcterms:W3CDTF">2010-05-23T14:28:12Z</dcterms:created>
  <dcterms:modified xsi:type="dcterms:W3CDTF">2021-09-26T13:09:03Z</dcterms:modified>
</cp:coreProperties>
</file>