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0"/>
  </p:handoutMasterIdLst>
  <p:sldIdLst>
    <p:sldId id="313" r:id="rId2"/>
    <p:sldId id="312" r:id="rId3"/>
    <p:sldId id="315" r:id="rId4"/>
    <p:sldId id="316" r:id="rId5"/>
    <p:sldId id="317" r:id="rId6"/>
    <p:sldId id="320" r:id="rId7"/>
    <p:sldId id="318" r:id="rId8"/>
    <p:sldId id="319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Корпоративни </a:t>
            </a:r>
            <a:r>
              <a:rPr lang="sr-Latn-RS" sz="4400" dirty="0">
                <a:solidFill>
                  <a:srgbClr val="002060"/>
                </a:solidFill>
              </a:rPr>
              <a:t>VoIP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altLang="en-US" dirty="0"/>
              <a:t>мр Наталија Вугделија</a:t>
            </a:r>
            <a:endParaRPr lang="en-US" altLang="en-US" dirty="0"/>
          </a:p>
          <a:p>
            <a:r>
              <a:rPr lang="sr-Cyrl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Упознавање са организацијом и начином функционисања преноса говора преко Интернета</a:t>
            </a:r>
          </a:p>
          <a:p>
            <a:r>
              <a:rPr lang="sr-Cyrl-RS" dirty="0"/>
              <a:t>Упознавање са уређајима и протоколима који се користе у </a:t>
            </a:r>
            <a:r>
              <a:rPr lang="sr-Latn-RS" dirty="0"/>
              <a:t>VoIP-</a:t>
            </a:r>
            <a:r>
              <a:rPr lang="sr-Cyrl-RS" dirty="0"/>
              <a:t>у</a:t>
            </a:r>
          </a:p>
          <a:p>
            <a:r>
              <a:rPr lang="sr-Cyrl-RS" dirty="0"/>
              <a:t>Анализа конкректног техничког решења</a:t>
            </a:r>
          </a:p>
          <a:p>
            <a:pPr marL="457200" lvl="1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Оспособљавање за рад на пословима везаним за продају, имплементацију, одржавање или подршку </a:t>
            </a:r>
            <a:r>
              <a:rPr lang="sr-Latn-RS" dirty="0"/>
              <a:t>VoIP </a:t>
            </a:r>
            <a:r>
              <a:rPr lang="sr-Cyrl-RS" dirty="0"/>
              <a:t>сервисима</a:t>
            </a:r>
          </a:p>
          <a:p>
            <a:r>
              <a:rPr lang="sr-Cyrl-RS" dirty="0"/>
              <a:t>Стицање знања за квалитетну реализацију постојећих и нових </a:t>
            </a:r>
            <a:r>
              <a:rPr lang="sr-Latn-RS" dirty="0"/>
              <a:t>VoIP </a:t>
            </a:r>
            <a:r>
              <a:rPr lang="sr-Cyrl-RS" dirty="0"/>
              <a:t>сервиса и корпоративних </a:t>
            </a:r>
            <a:r>
              <a:rPr lang="sr-Latn-RS" dirty="0"/>
              <a:t>VoIP</a:t>
            </a:r>
            <a:r>
              <a:rPr lang="sr-Cyrl-RS" dirty="0"/>
              <a:t> решења</a:t>
            </a:r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Пренос говора преко </a:t>
            </a:r>
            <a:r>
              <a:rPr lang="sr-Latn-RS" dirty="0"/>
              <a:t>IP</a:t>
            </a:r>
            <a:endParaRPr lang="sr-Cyrl-RS" dirty="0"/>
          </a:p>
          <a:p>
            <a:r>
              <a:rPr lang="sr-Cyrl-RS" dirty="0"/>
              <a:t>Процесирање говора</a:t>
            </a:r>
          </a:p>
          <a:p>
            <a:r>
              <a:rPr lang="sr-Latn-RS" dirty="0"/>
              <a:t>VoIP gateway</a:t>
            </a:r>
            <a:endParaRPr lang="sr-Cyrl-RS" dirty="0"/>
          </a:p>
          <a:p>
            <a:r>
              <a:rPr lang="sr-Latn-RS" dirty="0"/>
              <a:t>H.323 </a:t>
            </a:r>
            <a:r>
              <a:rPr lang="sr-Cyrl-RS" dirty="0"/>
              <a:t>протокол</a:t>
            </a:r>
          </a:p>
          <a:p>
            <a:r>
              <a:rPr lang="sr-Latn-RS" dirty="0"/>
              <a:t>SIP</a:t>
            </a:r>
            <a:r>
              <a:rPr lang="sr-Cyrl-RS" dirty="0"/>
              <a:t> протокол</a:t>
            </a:r>
          </a:p>
          <a:p>
            <a:r>
              <a:rPr lang="sr-Latn-RS" dirty="0"/>
              <a:t>QoS</a:t>
            </a:r>
            <a:r>
              <a:rPr lang="sr-Cyrl-RS" dirty="0"/>
              <a:t> у</a:t>
            </a:r>
            <a:r>
              <a:rPr lang="sr-Latn-RS" dirty="0"/>
              <a:t> VoIP</a:t>
            </a:r>
            <a:r>
              <a:rPr lang="sr-Cyrl-RS" dirty="0"/>
              <a:t>-у</a:t>
            </a:r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99802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940" y="1268760"/>
            <a:ext cx="8538120" cy="4525963"/>
          </a:xfrm>
        </p:spPr>
        <p:txBody>
          <a:bodyPr/>
          <a:lstStyle/>
          <a:p>
            <a:r>
              <a:rPr lang="ru-RU" dirty="0"/>
              <a:t>Предиспитне обавезе носе 70 поена</a:t>
            </a:r>
          </a:p>
          <a:p>
            <a:r>
              <a:rPr lang="ru-RU" dirty="0"/>
              <a:t>Услов за излазак на испит је </a:t>
            </a:r>
            <a:r>
              <a:rPr lang="sr-Cyrl-RS" dirty="0"/>
              <a:t>положен лабораторијски колоквијум (најмање 15 поена) и </a:t>
            </a:r>
            <a:r>
              <a:rPr lang="ru-RU" dirty="0"/>
              <a:t>најмање 30 поена на свим предиспитним обавезама</a:t>
            </a:r>
          </a:p>
          <a:p>
            <a:r>
              <a:rPr lang="ru-RU" dirty="0"/>
              <a:t>Предиспитне обавезе су:</a:t>
            </a:r>
            <a:endParaRPr lang="sr-Cyrl-RS" dirty="0"/>
          </a:p>
          <a:p>
            <a:pPr lvl="1"/>
            <a:r>
              <a:rPr lang="ru-RU" dirty="0"/>
              <a:t>Лабораторијске вежбе - </a:t>
            </a:r>
            <a:r>
              <a:rPr lang="ru-RU" b="1" dirty="0"/>
              <a:t>обавезне</a:t>
            </a:r>
          </a:p>
          <a:p>
            <a:pPr lvl="1"/>
            <a:r>
              <a:rPr lang="ru-RU" dirty="0"/>
              <a:t>Лабораторијски колоквијума (40 поена)</a:t>
            </a:r>
            <a:r>
              <a:rPr lang="sr-Latn-RS" dirty="0"/>
              <a:t> –</a:t>
            </a:r>
            <a:r>
              <a:rPr lang="sr-Cyrl-RS" dirty="0"/>
              <a:t> </a:t>
            </a:r>
            <a:r>
              <a:rPr lang="sr-Cyrl-RS" b="1" dirty="0"/>
              <a:t>обавезан</a:t>
            </a:r>
            <a:endParaRPr lang="ru-RU" b="1" dirty="0"/>
          </a:p>
          <a:p>
            <a:pPr lvl="1"/>
            <a:r>
              <a:rPr lang="ru-RU" dirty="0"/>
              <a:t>Теоријски колоквијума (30 поена)– није обавезан</a:t>
            </a:r>
          </a:p>
          <a:p>
            <a:r>
              <a:rPr lang="ru-RU" dirty="0"/>
              <a:t>Све информације о предиспитним обавезама благовремено се објављују на </a:t>
            </a:r>
            <a:r>
              <a:rPr lang="sr-Latn-RS" dirty="0"/>
              <a:t>e-learning</a:t>
            </a:r>
            <a:r>
              <a:rPr lang="ru-RU" dirty="0"/>
              <a:t> сервису Школе </a:t>
            </a:r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99802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940" y="1268760"/>
            <a:ext cx="8538120" cy="4525963"/>
          </a:xfrm>
        </p:spPr>
        <p:txBody>
          <a:bodyPr/>
          <a:lstStyle/>
          <a:p>
            <a:r>
              <a:rPr lang="ru-RU" dirty="0"/>
              <a:t>Теоријски колоквијум није могуће полагати након завршетка триместра у коме се изводи настава из предмета Корпоративни </a:t>
            </a:r>
            <a:r>
              <a:rPr lang="sr-Latn-RS" dirty="0"/>
              <a:t>VoIP</a:t>
            </a:r>
            <a:endParaRPr lang="ru-RU" dirty="0"/>
          </a:p>
          <a:p>
            <a:r>
              <a:rPr lang="sr-Cyrl-RS" dirty="0"/>
              <a:t>Студенти који до завршетка триместра нису стекли услов за излазак на испит, могу надокнадити лабораторијски колоквијум</a:t>
            </a:r>
            <a:endParaRPr lang="ru-RU" dirty="0"/>
          </a:p>
          <a:p>
            <a:r>
              <a:rPr lang="ru-RU" dirty="0"/>
              <a:t>Реализује се један термин за надокнаду </a:t>
            </a:r>
            <a:r>
              <a:rPr lang="sr-Cyrl-RS" dirty="0"/>
              <a:t>пре следећег испитног 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13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Материјали за учење и припремање колоквијума и испита, </a:t>
            </a:r>
            <a:r>
              <a:rPr lang="sr-Cyrl-RS" dirty="0"/>
              <a:t>као и списак одговарајућих књига </a:t>
            </a:r>
            <a:r>
              <a:rPr lang="ru-RU" dirty="0"/>
              <a:t>налазе се на </a:t>
            </a:r>
            <a:r>
              <a:rPr lang="sr-Latn-RS" dirty="0"/>
              <a:t>e-learning</a:t>
            </a:r>
            <a:r>
              <a:rPr lang="ru-RU" dirty="0"/>
              <a:t> сервису Школе</a:t>
            </a:r>
          </a:p>
          <a:p>
            <a:endParaRPr lang="ru-RU" dirty="0"/>
          </a:p>
          <a:p>
            <a:r>
              <a:rPr lang="ru-RU" dirty="0"/>
              <a:t>Постоји више књига из ове материје и неке су доступне у библиотеци Школе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000" dirty="0">
                <a:solidFill>
                  <a:srgbClr val="002060"/>
                </a:solidFill>
              </a:rPr>
              <a:t>Корпоративни </a:t>
            </a:r>
            <a:r>
              <a:rPr lang="sr-Latn-RS" sz="4000" dirty="0">
                <a:solidFill>
                  <a:srgbClr val="002060"/>
                </a:solidFill>
              </a:rPr>
              <a:t>VoIP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natalija.vugdelija@ict.edu.rs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9351</TotalTime>
  <Words>231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Theme1</vt:lpstr>
      <vt:lpstr>Корпоративни VoIP</vt:lpstr>
      <vt:lpstr>Циљеви предмета</vt:lpstr>
      <vt:lpstr>Исходи предмета</vt:lpstr>
      <vt:lpstr>Садржај предмета</vt:lpstr>
      <vt:lpstr>Предиспитне обавезе</vt:lpstr>
      <vt:lpstr>Предиспитне обавезе</vt:lpstr>
      <vt:lpstr>Литература</vt:lpstr>
      <vt:lpstr>Корпоративни VoIP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813</cp:revision>
  <dcterms:created xsi:type="dcterms:W3CDTF">2010-05-23T14:28:12Z</dcterms:created>
  <dcterms:modified xsi:type="dcterms:W3CDTF">2021-09-24T19:57:50Z</dcterms:modified>
</cp:coreProperties>
</file>