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323" r:id="rId2"/>
    <p:sldId id="312" r:id="rId3"/>
    <p:sldId id="315" r:id="rId4"/>
    <p:sldId id="316" r:id="rId5"/>
    <p:sldId id="318" r:id="rId6"/>
    <p:sldId id="321" r:id="rId7"/>
    <p:sldId id="322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88" d="100"/>
          <a:sy n="88" d="100"/>
        </p:scale>
        <p:origin x="120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27-Sep-21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>
                <a:solidFill>
                  <a:srgbClr val="002060"/>
                </a:solidFill>
              </a:rPr>
              <a:t>(Информациони системи у медицини)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808" y="4710182"/>
            <a:ext cx="7846640" cy="936104"/>
          </a:xfrm>
        </p:spPr>
        <p:txBody>
          <a:bodyPr/>
          <a:lstStyle/>
          <a:p>
            <a:r>
              <a:rPr lang="sr-Cyrl-RS" dirty="0"/>
              <a:t>(др Горан Зајић, Милан Миливојевић)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5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 се студент упозна са основама информационих система у медицини, њиховим специфичностима по питању техничких захтева и постојећих стандарда.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Oчекује се да студент може да самостално управља и надгледа информационе системе у медицини, да администрира информационим системима и пружа техничку подршку медицинском особљу у здравственим установама.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Увод у информационе системе у медицини. </a:t>
            </a:r>
          </a:p>
          <a:p>
            <a:r>
              <a:rPr lang="ru-RU" dirty="0"/>
              <a:t>Технички захтеви и софтверска реализација.</a:t>
            </a:r>
          </a:p>
          <a:p>
            <a:r>
              <a:rPr lang="ru-RU" dirty="0"/>
              <a:t> Складиштење и обрада података, безбедност података. </a:t>
            </a:r>
          </a:p>
          <a:p>
            <a:r>
              <a:rPr lang="ru-RU" dirty="0"/>
              <a:t>Мрежни системи у медицини. </a:t>
            </a:r>
          </a:p>
          <a:p>
            <a:r>
              <a:rPr lang="ru-RU" dirty="0"/>
              <a:t>PACS системи, аквизиција, пренос и складиштење медицинских снимака. </a:t>
            </a:r>
          </a:p>
          <a:p>
            <a:r>
              <a:rPr lang="ru-RU" dirty="0"/>
              <a:t>Стандарди HL7 и Dicom.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Семинарски рад</a:t>
            </a:r>
          </a:p>
          <a:p>
            <a:pPr lvl="1"/>
            <a:r>
              <a:rPr lang="sr-Cyrl-RS" dirty="0"/>
              <a:t>30 поена</a:t>
            </a:r>
          </a:p>
          <a:p>
            <a:pPr marL="457200" lvl="1" indent="0">
              <a:buNone/>
            </a:pPr>
            <a:endParaRPr lang="sr-Cyrl-RS" dirty="0"/>
          </a:p>
          <a:p>
            <a:r>
              <a:rPr lang="sr-Cyrl-RS" dirty="0"/>
              <a:t>Завршни испит</a:t>
            </a:r>
          </a:p>
          <a:p>
            <a:pPr lvl="1"/>
            <a:r>
              <a:rPr lang="sr-Cyrl-RS" dirty="0"/>
              <a:t>Тест</a:t>
            </a:r>
          </a:p>
          <a:p>
            <a:pPr lvl="1"/>
            <a:r>
              <a:rPr lang="sr-Cyrl-RS" dirty="0"/>
              <a:t>70 поена</a:t>
            </a:r>
          </a:p>
          <a:p>
            <a:pPr marL="5715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I. </a:t>
            </a:r>
            <a:r>
              <a:rPr lang="en-US" dirty="0" err="1"/>
              <a:t>Reljin</a:t>
            </a:r>
            <a:r>
              <a:rPr lang="en-US" dirty="0"/>
              <a:t>, A. </a:t>
            </a:r>
            <a:r>
              <a:rPr lang="en-US" dirty="0" err="1"/>
              <a:t>Gavrovska</a:t>
            </a:r>
            <a:r>
              <a:rPr lang="en-US" dirty="0"/>
              <a:t>, </a:t>
            </a:r>
            <a:r>
              <a:rPr lang="en-US" dirty="0" err="1"/>
              <a:t>Telemedicina</a:t>
            </a:r>
            <a:r>
              <a:rPr lang="en-US" dirty="0"/>
              <a:t>,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izdanje</a:t>
            </a:r>
            <a:r>
              <a:rPr lang="en-US" dirty="0"/>
              <a:t>, </a:t>
            </a:r>
            <a:r>
              <a:rPr lang="en-US" dirty="0" err="1"/>
              <a:t>Akademska</a:t>
            </a:r>
            <a:r>
              <a:rPr lang="en-US" dirty="0"/>
              <a:t> </a:t>
            </a:r>
            <a:r>
              <a:rPr lang="en-US" dirty="0" err="1"/>
              <a:t>misao</a:t>
            </a:r>
            <a:r>
              <a:rPr lang="en-US" dirty="0"/>
              <a:t>, Beograd 2013. (</a:t>
            </a:r>
            <a:r>
              <a:rPr lang="en-US" dirty="0" err="1"/>
              <a:t>elektronsko</a:t>
            </a:r>
            <a:r>
              <a:rPr lang="en-US" dirty="0"/>
              <a:t> </a:t>
            </a:r>
            <a:r>
              <a:rPr lang="en-US" dirty="0" err="1"/>
              <a:t>izdanje</a:t>
            </a:r>
            <a:r>
              <a:rPr lang="en-US" dirty="0"/>
              <a:t>) ISBN 978-86-7466-457-5, UDK: 616-07:621.39(075.8), COBISS.SR-ID 198019596</a:t>
            </a:r>
            <a:endParaRPr lang="sr-Cyrl-RS" dirty="0"/>
          </a:p>
          <a:p>
            <a:r>
              <a:rPr lang="en-US" dirty="0"/>
              <a:t> Jerry L. </a:t>
            </a:r>
            <a:r>
              <a:rPr lang="en-US" dirty="0" err="1"/>
              <a:t>Prince,Jonathan</a:t>
            </a:r>
            <a:r>
              <a:rPr lang="en-US" dirty="0"/>
              <a:t> M. Links: Medical Imaging Signals and Systems (2nd Edition).Upper Saddle River, NJ: Pearson Prentice Hall, 2016.</a:t>
            </a:r>
            <a:endParaRPr lang="sr-Cyrl-RS" dirty="0"/>
          </a:p>
          <a:p>
            <a:r>
              <a:rPr lang="en-US" dirty="0"/>
              <a:t>Carlo Combi, ‎</a:t>
            </a:r>
            <a:r>
              <a:rPr lang="en-US" dirty="0" err="1"/>
              <a:t>Elpida</a:t>
            </a:r>
            <a:r>
              <a:rPr lang="en-US" dirty="0"/>
              <a:t> </a:t>
            </a:r>
            <a:r>
              <a:rPr lang="en-US" dirty="0" err="1"/>
              <a:t>Keravnou-Papailiou</a:t>
            </a:r>
            <a:r>
              <a:rPr lang="en-US" dirty="0"/>
              <a:t>, ‎Yuval </a:t>
            </a:r>
            <a:r>
              <a:rPr lang="en-US" dirty="0" err="1"/>
              <a:t>Shahar:Temporal</a:t>
            </a:r>
            <a:r>
              <a:rPr lang="en-US" dirty="0"/>
              <a:t> Information Systems in Medicine. Springer. 2010</a:t>
            </a:r>
            <a:endParaRPr lang="sr-Cyrl-RS" dirty="0"/>
          </a:p>
          <a:p>
            <a:r>
              <a:rPr lang="en-US" dirty="0"/>
              <a:t>http://www.heliant.rs/health</a:t>
            </a:r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6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>
                <a:solidFill>
                  <a:srgbClr val="002060"/>
                </a:solidFill>
              </a:rPr>
              <a:t>(Информациони системи у медицини)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808" y="4710182"/>
            <a:ext cx="7846640" cy="936104"/>
          </a:xfrm>
        </p:spPr>
        <p:txBody>
          <a:bodyPr/>
          <a:lstStyle/>
          <a:p>
            <a:r>
              <a:rPr lang="sr-Cyrl-RS" dirty="0"/>
              <a:t>(др Горан Зајић, Милан Миливојевић)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5760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9138</TotalTime>
  <Words>222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Theme1</vt:lpstr>
      <vt:lpstr>(Информациони системи у медицини)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(Информациони системи у медицини)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810</cp:revision>
  <dcterms:created xsi:type="dcterms:W3CDTF">2010-05-23T14:28:12Z</dcterms:created>
  <dcterms:modified xsi:type="dcterms:W3CDTF">2021-09-27T07:41:32Z</dcterms:modified>
</cp:coreProperties>
</file>