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13" r:id="rId2"/>
    <p:sldId id="312" r:id="rId3"/>
    <p:sldId id="315" r:id="rId4"/>
    <p:sldId id="316" r:id="rId5"/>
    <p:sldId id="317" r:id="rId6"/>
    <p:sldId id="320" r:id="rId7"/>
    <p:sldId id="319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8"/>
    <a:srgbClr val="99CCFF"/>
    <a:srgbClr val="422C16"/>
    <a:srgbClr val="0C788E"/>
    <a:srgbClr val="025198"/>
    <a:srgbClr val="000099"/>
    <a:srgbClr val="1C1C1C"/>
    <a:srgbClr val="660066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52" autoAdjust="0"/>
  </p:normalViewPr>
  <p:slideViewPr>
    <p:cSldViewPr>
      <p:cViewPr varScale="1">
        <p:scale>
          <a:sx n="114" d="100"/>
          <a:sy n="114" d="100"/>
        </p:scale>
        <p:origin x="13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13EF0-8B27-42DF-A155-57F174F466E1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98712-CB19-406F-973A-E5019F00F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20B3-C7F5-424E-A774-40E622D70C12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F155D-4239-4E81-A272-84EF74532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5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146199"/>
            <a:ext cx="7558608" cy="2137791"/>
          </a:xfrm>
        </p:spPr>
        <p:txBody>
          <a:bodyPr/>
          <a:lstStyle>
            <a:lvl1pPr algn="ctr">
              <a:defRPr b="1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936104"/>
          </a:xfrm>
        </p:spPr>
        <p:txBody>
          <a:bodyPr/>
          <a:lstStyle>
            <a:lvl1pPr marL="0" indent="0" algn="r">
              <a:buNone/>
              <a:defRPr sz="3600">
                <a:solidFill>
                  <a:srgbClr val="00005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8591"/>
            <a:ext cx="1393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83152" cy="868958"/>
          </a:xfrm>
        </p:spPr>
        <p:txBody>
          <a:bodyPr/>
          <a:lstStyle>
            <a:lvl1pPr>
              <a:defRPr sz="4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>
            <a:lvl1pPr marL="342900" indent="-342900">
              <a:buSzPct val="75000"/>
              <a:buFont typeface="Arial" panose="020B0604020202020204" pitchFamily="34" charset="0"/>
              <a:buChar char="►"/>
              <a:defRPr sz="2400"/>
            </a:lvl1pPr>
            <a:lvl2pPr marL="742950" indent="-285750">
              <a:buSzPct val="75000"/>
              <a:buFont typeface="Wingdings" panose="05000000000000000000" pitchFamily="2" charset="2"/>
              <a:buChar char="v"/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5044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alumni_ict_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116632"/>
            <a:ext cx="9389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B9C56-F1A8-4AE0-AD3E-05E393C8924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5E443-ECA5-4F07-976C-C001AF49671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B4BE-AB0E-4FDF-B3A6-A544267D3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6431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>
          <a:xfrm>
            <a:off x="1403648" y="6308725"/>
            <a:ext cx="6336704" cy="412750"/>
          </a:xfrm>
          <a:prstGeom prst="rect">
            <a:avLst/>
          </a:prstGeom>
          <a:ln/>
        </p:spPr>
        <p:txBody>
          <a:bodyPr/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rgbClr val="000058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sr-Cyrl-RS"/>
              <a:t>АТУСС Висока </a:t>
            </a:r>
            <a:r>
              <a:rPr lang="sr-Latn-RS" i="0"/>
              <a:t>ICT</a:t>
            </a:r>
            <a:r>
              <a:rPr lang="sr-Cyrl-RS"/>
              <a:t> школа</a:t>
            </a:r>
            <a:r>
              <a:rPr lang="sr-Latn-RS"/>
              <a:t> - </a:t>
            </a:r>
            <a:r>
              <a:rPr lang="sr-Cyrl-RS"/>
              <a:t>Београд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4" r:id="rId3"/>
    <p:sldLayoutId id="2147483726" r:id="rId4"/>
    <p:sldLayoutId id="2147483727" r:id="rId5"/>
    <p:sldLayoutId id="2147483729" r:id="rId6"/>
    <p:sldLayoutId id="2147483730" r:id="rId7"/>
    <p:sldLayoutId id="2147483731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Arial" panose="020B0604020202020204" pitchFamily="34" charset="0"/>
        <a:buChar char="►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Web</a:t>
            </a:r>
            <a:r>
              <a:rPr lang="sr-Cyrl-RS" sz="4400" dirty="0"/>
              <a:t> програмирање </a:t>
            </a:r>
            <a:r>
              <a:rPr lang="sr-Latn-RS" sz="4400" dirty="0"/>
              <a:t>ASP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49080"/>
            <a:ext cx="6259016" cy="1497206"/>
          </a:xfrm>
        </p:spPr>
        <p:txBody>
          <a:bodyPr/>
          <a:lstStyle/>
          <a:p>
            <a:r>
              <a:rPr lang="sr-Cyrl-RS" dirty="0"/>
              <a:t>мр Миланко </a:t>
            </a:r>
            <a:r>
              <a:rPr lang="sr-Cyrl-RS" dirty="0" err="1"/>
              <a:t>Краговић</a:t>
            </a:r>
            <a:endParaRPr lang="sr-Cyrl-RS" dirty="0"/>
          </a:p>
          <a:p>
            <a:r>
              <a:rPr lang="sr-Cyrl-RS" dirty="0"/>
              <a:t>маст. инж. Лука Лукић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28043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Циљеви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RS" dirty="0"/>
          </a:p>
          <a:p>
            <a:pPr algn="just"/>
            <a:r>
              <a:rPr lang="sr-Cyrl-RS" dirty="0"/>
              <a:t>Обука студента за развој модуларног софтверског система употребом вишеслојне архитектуре, реализованог у виду веб сервиса </a:t>
            </a:r>
            <a:r>
              <a:rPr lang="sr-Latn-RS" i="1" dirty="0"/>
              <a:t>(REST Api)</a:t>
            </a:r>
            <a:r>
              <a:rPr lang="sr-Cyrl-RS" i="1" dirty="0"/>
              <a:t> у </a:t>
            </a:r>
            <a:r>
              <a:rPr lang="sr-Latn-RS" i="1" dirty="0"/>
              <a:t>.NET </a:t>
            </a:r>
            <a:r>
              <a:rPr lang="sr-Latn-RS" i="1" dirty="0" err="1"/>
              <a:t>Core</a:t>
            </a:r>
            <a:r>
              <a:rPr lang="sr-Latn-RS" i="1" dirty="0"/>
              <a:t> </a:t>
            </a:r>
            <a:r>
              <a:rPr lang="sr-Cyrl-RS" dirty="0"/>
              <a:t>окружењу.</a:t>
            </a:r>
          </a:p>
          <a:p>
            <a:pPr algn="just"/>
            <a:r>
              <a:rPr lang="sr-Cyrl-RS" dirty="0"/>
              <a:t>Могућност примене софтверских </a:t>
            </a:r>
            <a:r>
              <a:rPr lang="sr-Cyrl-RS" dirty="0" err="1"/>
              <a:t>патерна</a:t>
            </a:r>
            <a:r>
              <a:rPr lang="sr-Cyrl-RS" dirty="0"/>
              <a:t> и </a:t>
            </a:r>
            <a:r>
              <a:rPr lang="sr-Latn-RS" i="1" dirty="0"/>
              <a:t>SOLID</a:t>
            </a:r>
            <a:r>
              <a:rPr lang="en-US" i="1" dirty="0"/>
              <a:t> </a:t>
            </a:r>
            <a:r>
              <a:rPr lang="sr-Cyrl-RS" dirty="0"/>
              <a:t>принципа </a:t>
            </a:r>
            <a:r>
              <a:rPr lang="sr-Cyrl-RS" dirty="0" err="1"/>
              <a:t>објектно</a:t>
            </a:r>
            <a:r>
              <a:rPr lang="sr-Cyrl-RS" dirty="0"/>
              <a:t>-оријентисаног дизајна </a:t>
            </a:r>
            <a:r>
              <a:rPr lang="sr-Latn-R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93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Исходи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RS" dirty="0"/>
          </a:p>
          <a:p>
            <a:pPr algn="just"/>
            <a:r>
              <a:rPr lang="ru-RU" dirty="0"/>
              <a:t>Очекује се да студент након положеног предмета може самостално да креира модуларан и лако надградив софтверски систем употребом </a:t>
            </a:r>
            <a:r>
              <a:rPr lang="sr-Latn-RS" i="1" dirty="0"/>
              <a:t>.NET </a:t>
            </a:r>
            <a:r>
              <a:rPr lang="sr-Latn-RS" i="1" dirty="0" err="1"/>
              <a:t>Core</a:t>
            </a:r>
            <a:r>
              <a:rPr lang="sr-Latn-RS" i="1" dirty="0"/>
              <a:t> </a:t>
            </a:r>
            <a:r>
              <a:rPr lang="sr-Cyrl-RS" dirty="0"/>
              <a:t>технологија који ће бити реализован у виду веб апликације</a:t>
            </a:r>
          </a:p>
          <a:p>
            <a:pPr algn="just"/>
            <a:r>
              <a:rPr lang="sr-Cyrl-RS" dirty="0"/>
              <a:t>Препознавање и употреба софтверских </a:t>
            </a:r>
            <a:r>
              <a:rPr lang="sr-Cyrl-RS" dirty="0" err="1"/>
              <a:t>патерна</a:t>
            </a:r>
            <a:endParaRPr lang="sr-Cyrl-RS" dirty="0"/>
          </a:p>
          <a:p>
            <a:pPr algn="just"/>
            <a:r>
              <a:rPr lang="sr-Cyrl-RS" dirty="0"/>
              <a:t>Употреба </a:t>
            </a:r>
            <a:r>
              <a:rPr lang="sr-Cyrl-RS" dirty="0" err="1"/>
              <a:t>објектно</a:t>
            </a:r>
            <a:r>
              <a:rPr lang="sr-Cyrl-RS" dirty="0"/>
              <a:t>-релационог мапирања, развоја базе података на основу кода, </a:t>
            </a:r>
            <a:r>
              <a:rPr lang="sr-Latn-RS" i="1" dirty="0"/>
              <a:t>REST </a:t>
            </a:r>
            <a:r>
              <a:rPr lang="sr-Cyrl-RS" dirty="0"/>
              <a:t>конвенција реализовања веб сервиса, јединично тестирање итд..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0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Садржај предмета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Развој софтвера по слојевима</a:t>
            </a:r>
          </a:p>
          <a:p>
            <a:r>
              <a:rPr lang="sr-Latn-RS" i="1" dirty="0" err="1"/>
              <a:t>Entity</a:t>
            </a:r>
            <a:r>
              <a:rPr lang="sr-Latn-RS" i="1" dirty="0"/>
              <a:t> </a:t>
            </a:r>
            <a:r>
              <a:rPr lang="sr-Latn-RS" i="1" dirty="0" err="1"/>
              <a:t>Framework</a:t>
            </a:r>
            <a:r>
              <a:rPr lang="sr-Latn-RS" i="1" dirty="0"/>
              <a:t> </a:t>
            </a:r>
            <a:r>
              <a:rPr lang="sr-Cyrl-RS" dirty="0"/>
              <a:t>и</a:t>
            </a:r>
            <a:r>
              <a:rPr lang="sr-Latn-RS" i="1" dirty="0"/>
              <a:t> </a:t>
            </a:r>
            <a:r>
              <a:rPr lang="sr-Latn-RS" i="1" dirty="0" err="1"/>
              <a:t>code</a:t>
            </a:r>
            <a:r>
              <a:rPr lang="sr-Latn-RS" i="1" dirty="0"/>
              <a:t> </a:t>
            </a:r>
            <a:r>
              <a:rPr lang="sr-Latn-RS" i="1" dirty="0" err="1"/>
              <a:t>first</a:t>
            </a:r>
            <a:r>
              <a:rPr lang="sr-Cyrl-RS" i="1" dirty="0"/>
              <a:t> </a:t>
            </a:r>
            <a:r>
              <a:rPr lang="sr-Cyrl-RS" dirty="0"/>
              <a:t>приступ</a:t>
            </a:r>
            <a:endParaRPr lang="ru-RU" dirty="0"/>
          </a:p>
          <a:p>
            <a:r>
              <a:rPr lang="sr-Latn-RS" dirty="0"/>
              <a:t>LINQ</a:t>
            </a:r>
            <a:endParaRPr lang="ru-RU" dirty="0"/>
          </a:p>
          <a:p>
            <a:r>
              <a:rPr lang="sr-Cyrl-RS" dirty="0"/>
              <a:t>Софтверски </a:t>
            </a:r>
            <a:r>
              <a:rPr lang="sr-Cyrl-RS" dirty="0" err="1"/>
              <a:t>патерни</a:t>
            </a:r>
            <a:r>
              <a:rPr lang="sr-Cyrl-RS" dirty="0"/>
              <a:t> и </a:t>
            </a:r>
            <a:r>
              <a:rPr lang="sr-Latn-RS" dirty="0"/>
              <a:t>SOLID </a:t>
            </a:r>
            <a:r>
              <a:rPr lang="sr-Cyrl-RS" dirty="0"/>
              <a:t>принципи</a:t>
            </a:r>
            <a:endParaRPr lang="ru-RU" dirty="0"/>
          </a:p>
          <a:p>
            <a:r>
              <a:rPr lang="sr-Cyrl-RS" dirty="0"/>
              <a:t>Развој </a:t>
            </a:r>
            <a:r>
              <a:rPr lang="sr-Latn-RS" dirty="0"/>
              <a:t>REST </a:t>
            </a:r>
            <a:r>
              <a:rPr lang="sr-Cyrl-RS" dirty="0"/>
              <a:t>веб сервиса</a:t>
            </a:r>
            <a:endParaRPr lang="en-US" dirty="0"/>
          </a:p>
          <a:p>
            <a:r>
              <a:rPr lang="sr-Latn-RS" dirty="0"/>
              <a:t>JWT</a:t>
            </a:r>
            <a:endParaRPr lang="en-US" dirty="0"/>
          </a:p>
          <a:p>
            <a:r>
              <a:rPr lang="sr-Cyrl-RS" dirty="0"/>
              <a:t>Напредна </a:t>
            </a:r>
            <a:r>
              <a:rPr lang="sr-Cyrl-RS" dirty="0" err="1"/>
              <a:t>валидација</a:t>
            </a:r>
            <a:r>
              <a:rPr lang="sr-Cyrl-RS" dirty="0"/>
              <a:t> података употребом </a:t>
            </a:r>
            <a:r>
              <a:rPr lang="sr-Latn-RS" dirty="0" err="1"/>
              <a:t>FluentValidation</a:t>
            </a:r>
            <a:r>
              <a:rPr lang="sr-Latn-RS" dirty="0"/>
              <a:t> </a:t>
            </a:r>
            <a:r>
              <a:rPr lang="sr-Cyrl-RS" dirty="0"/>
              <a:t>библиотеке</a:t>
            </a:r>
            <a:endParaRPr lang="ru-RU" dirty="0"/>
          </a:p>
          <a:p>
            <a:r>
              <a:rPr lang="sr-Latn-RS" dirty="0" err="1"/>
              <a:t>Dependency</a:t>
            </a:r>
            <a:r>
              <a:rPr lang="sr-Latn-RS" dirty="0"/>
              <a:t> </a:t>
            </a:r>
            <a:r>
              <a:rPr lang="sr-Latn-RS" dirty="0" err="1"/>
              <a:t>Injection</a:t>
            </a:r>
            <a:r>
              <a:rPr lang="sr-Latn-RS" dirty="0"/>
              <a:t> </a:t>
            </a:r>
          </a:p>
          <a:p>
            <a:r>
              <a:rPr lang="sr-Cyrl-RS" dirty="0"/>
              <a:t>Развој корисничког интерфејса за развијени веб сервис</a:t>
            </a:r>
          </a:p>
        </p:txBody>
      </p:sp>
    </p:spTree>
    <p:extLst>
      <p:ext uri="{BB962C8B-B14F-4D97-AF65-F5344CB8AC3E}">
        <p14:creationId xmlns:p14="http://schemas.microsoft.com/office/powerpoint/2010/main" val="188264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00800" cy="868958"/>
          </a:xfrm>
        </p:spPr>
        <p:txBody>
          <a:bodyPr/>
          <a:lstStyle/>
          <a:p>
            <a:r>
              <a:rPr lang="sr-Cyrl-RS" dirty="0"/>
              <a:t>Предиспитне обавезе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Лабораторијски колоквијум (25 бодова)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Израда пројекта (</a:t>
            </a:r>
            <a:r>
              <a:rPr lang="en-US" dirty="0"/>
              <a:t>2</a:t>
            </a:r>
            <a:r>
              <a:rPr lang="ru-RU" dirty="0"/>
              <a:t>5 бодова)</a:t>
            </a:r>
          </a:p>
          <a:p>
            <a:pPr marL="0" indent="0">
              <a:buNone/>
            </a:pPr>
            <a:endParaRPr lang="ru-RU" dirty="0"/>
          </a:p>
          <a:p>
            <a:r>
              <a:rPr lang="sr-Cyrl-RS" dirty="0"/>
              <a:t>Услови за излазак на испит</a:t>
            </a:r>
            <a:r>
              <a:rPr lang="en-US" dirty="0"/>
              <a:t>:</a:t>
            </a:r>
            <a:endParaRPr lang="sr-Cyrl-RS" dirty="0"/>
          </a:p>
          <a:p>
            <a:pPr lvl="1"/>
            <a:r>
              <a:rPr lang="sr-Cyrl-RS" dirty="0"/>
              <a:t>На обе предиспитне обавезе остварено минимум по 12.5 бодова</a:t>
            </a:r>
          </a:p>
          <a:p>
            <a:pPr lvl="1"/>
            <a:r>
              <a:rPr lang="sr-Cyrl-RS" dirty="0"/>
              <a:t>Укупан број бодова остварен на предиспитним обавезама је већи од 25 бодова</a:t>
            </a:r>
          </a:p>
        </p:txBody>
      </p:sp>
    </p:spTree>
    <p:extLst>
      <p:ext uri="{BB962C8B-B14F-4D97-AF65-F5344CB8AC3E}">
        <p14:creationId xmlns:p14="http://schemas.microsoft.com/office/powerpoint/2010/main" val="93449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128792" cy="868958"/>
          </a:xfrm>
        </p:spPr>
        <p:txBody>
          <a:bodyPr/>
          <a:lstStyle/>
          <a:p>
            <a:r>
              <a:rPr lang="sr-Cyrl-RS" dirty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37125"/>
          </a:xfrm>
        </p:spPr>
        <p:txBody>
          <a:bodyPr/>
          <a:lstStyle/>
          <a:p>
            <a:r>
              <a:rPr lang="ru-RU" dirty="0"/>
              <a:t>Студентима су на располагању све презентације и кодови које се користе на предавањима и аудиторним вежбама, на сајту webdizajn.ict.edu.rs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За примере израђене на аудиторним вежбама и предавањима коришћена је званична Мајкрософт документација за </a:t>
            </a:r>
            <a:r>
              <a:rPr lang="sr-Latn-RS" i="1" dirty="0"/>
              <a:t>.NET </a:t>
            </a:r>
            <a:r>
              <a:rPr lang="sr-Latn-RS" i="1" dirty="0" err="1"/>
              <a:t>Core</a:t>
            </a:r>
            <a:r>
              <a:rPr lang="sr-Latn-RS" dirty="0"/>
              <a:t> </a:t>
            </a:r>
            <a:r>
              <a:rPr lang="sr-Cyrl-RS" dirty="0"/>
              <a:t>оквир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Поред наведеног, свака друга доступна литература која се односи на пројектовање софтвера, </a:t>
            </a:r>
            <a:r>
              <a:rPr lang="ru-RU" i="1" dirty="0"/>
              <a:t>.</a:t>
            </a:r>
            <a:r>
              <a:rPr lang="sr-Latn-RS" i="1" dirty="0"/>
              <a:t>NET </a:t>
            </a:r>
            <a:r>
              <a:rPr lang="sr-Latn-RS" i="1" dirty="0" err="1"/>
              <a:t>Core</a:t>
            </a:r>
            <a:r>
              <a:rPr lang="sr-Latn-RS" i="1" dirty="0"/>
              <a:t> </a:t>
            </a:r>
            <a:r>
              <a:rPr lang="sr-Cyrl-RS" dirty="0"/>
              <a:t>и израду веб сервиса може бити корисна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2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Web</a:t>
            </a:r>
            <a:r>
              <a:rPr lang="sr-Cyrl-RS" sz="4000" dirty="0"/>
              <a:t> програмирање </a:t>
            </a:r>
            <a:r>
              <a:rPr lang="sr-Latn-RS" sz="4000" dirty="0"/>
              <a:t>ASP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710182"/>
            <a:ext cx="6400800" cy="1311106"/>
          </a:xfrm>
        </p:spPr>
        <p:txBody>
          <a:bodyPr/>
          <a:lstStyle/>
          <a:p>
            <a:r>
              <a:rPr lang="en-US" dirty="0"/>
              <a:t>milanko.kragovic@ict.edu.rs</a:t>
            </a:r>
          </a:p>
          <a:p>
            <a:r>
              <a:rPr lang="en-US" dirty="0"/>
              <a:t>luka.lukic@ict.edu.rs</a:t>
            </a:r>
          </a:p>
        </p:txBody>
      </p:sp>
    </p:spTree>
    <p:extLst>
      <p:ext uri="{BB962C8B-B14F-4D97-AF65-F5344CB8AC3E}">
        <p14:creationId xmlns:p14="http://schemas.microsoft.com/office/powerpoint/2010/main" val="317330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9224</TotalTime>
  <Words>277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Theme1</vt:lpstr>
      <vt:lpstr>Web програмирање ASP</vt:lpstr>
      <vt:lpstr>Циљеви предмета</vt:lpstr>
      <vt:lpstr>Исходи предмета</vt:lpstr>
      <vt:lpstr>Садржај предмета</vt:lpstr>
      <vt:lpstr>Предиспитне обавезе</vt:lpstr>
      <vt:lpstr>Литература</vt:lpstr>
      <vt:lpstr>Web програмирање ASP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dule</cp:lastModifiedBy>
  <cp:revision>823</cp:revision>
  <dcterms:created xsi:type="dcterms:W3CDTF">2010-05-23T14:28:12Z</dcterms:created>
  <dcterms:modified xsi:type="dcterms:W3CDTF">2021-09-28T07:14:18Z</dcterms:modified>
</cp:coreProperties>
</file>