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8"/>
  </p:handoutMasterIdLst>
  <p:sldIdLst>
    <p:sldId id="313" r:id="rId2"/>
    <p:sldId id="312" r:id="rId3"/>
    <p:sldId id="315" r:id="rId4"/>
    <p:sldId id="316" r:id="rId5"/>
    <p:sldId id="318" r:id="rId6"/>
    <p:sldId id="319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58"/>
    <a:srgbClr val="99CCFF"/>
    <a:srgbClr val="422C16"/>
    <a:srgbClr val="0C788E"/>
    <a:srgbClr val="025198"/>
    <a:srgbClr val="000099"/>
    <a:srgbClr val="1C1C1C"/>
    <a:srgbClr val="660066"/>
    <a:srgbClr val="2E1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1" autoAdjust="0"/>
    <p:restoredTop sz="94652" autoAdjust="0"/>
  </p:normalViewPr>
  <p:slideViewPr>
    <p:cSldViewPr>
      <p:cViewPr varScale="1">
        <p:scale>
          <a:sx n="114" d="100"/>
          <a:sy n="114" d="100"/>
        </p:scale>
        <p:origin x="139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1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13EF0-8B27-42DF-A155-57F174F466E1}" type="datetimeFigureOut">
              <a:rPr lang="en-US" smtClean="0"/>
              <a:t>27-Sep-21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498712-CB19-406F-973A-E5019F00F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04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2146199"/>
            <a:ext cx="7558608" cy="2137791"/>
          </a:xfrm>
        </p:spPr>
        <p:txBody>
          <a:bodyPr/>
          <a:lstStyle>
            <a:lvl1pPr algn="ctr">
              <a:defRPr b="1">
                <a:solidFill>
                  <a:srgbClr val="00005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710182"/>
            <a:ext cx="6400800" cy="936104"/>
          </a:xfrm>
        </p:spPr>
        <p:txBody>
          <a:bodyPr/>
          <a:lstStyle>
            <a:lvl1pPr marL="0" indent="0" algn="r">
              <a:buNone/>
              <a:defRPr sz="3600">
                <a:solidFill>
                  <a:srgbClr val="00005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8591"/>
            <a:ext cx="1393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283152" cy="868958"/>
          </a:xfrm>
        </p:spPr>
        <p:txBody>
          <a:bodyPr/>
          <a:lstStyle>
            <a:lvl1pPr>
              <a:defRPr sz="40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>
            <a:lvl1pPr marL="342900" indent="-342900">
              <a:buSzPct val="75000"/>
              <a:buFont typeface="Arial" panose="020B0604020202020204" pitchFamily="34" charset="0"/>
              <a:buChar char="►"/>
              <a:defRPr sz="2400"/>
            </a:lvl1pPr>
            <a:lvl2pPr marL="742950" indent="-285750">
              <a:buSzPct val="75000"/>
              <a:buFont typeface="Wingdings" panose="05000000000000000000" pitchFamily="2" charset="2"/>
              <a:buChar char="v"/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5044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B9C56-F1A8-4AE0-AD3E-05E393C8924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5E443-ECA5-4F07-976C-C001AF49671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7B4BE-AB0E-4FDF-B3A6-A544267D3A0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64319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>
          <a:xfrm>
            <a:off x="1403648" y="6308725"/>
            <a:ext cx="6336704" cy="412750"/>
          </a:xfrm>
          <a:prstGeom prst="rect">
            <a:avLst/>
          </a:prstGeom>
          <a:ln/>
        </p:spPr>
        <p:txBody>
          <a:bodyPr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rgbClr val="000058"/>
                </a:solidFill>
                <a:latin typeface="+mj-lt"/>
                <a:ea typeface="+mn-ea"/>
                <a:cs typeface="Times New Roman" panose="02020603050405020304" pitchFamily="18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sr-Cyrl-RS"/>
              <a:t>АТУСС Висока </a:t>
            </a:r>
            <a:r>
              <a:rPr lang="sr-Latn-RS" i="0"/>
              <a:t>ICT</a:t>
            </a:r>
            <a:r>
              <a:rPr lang="sr-Cyrl-RS"/>
              <a:t> школа</a:t>
            </a:r>
            <a:r>
              <a:rPr lang="sr-Latn-RS"/>
              <a:t> - </a:t>
            </a:r>
            <a:r>
              <a:rPr lang="sr-Cyrl-RS"/>
              <a:t>Београд</a:t>
            </a: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4" r:id="rId3"/>
    <p:sldLayoutId id="2147483726" r:id="rId4"/>
    <p:sldLayoutId id="2147483727" r:id="rId5"/>
    <p:sldLayoutId id="2147483729" r:id="rId6"/>
    <p:sldLayoutId id="2147483730" r:id="rId7"/>
    <p:sldLayoutId id="2147483731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Font typeface="Arial" panose="020B0604020202020204" pitchFamily="34" charset="0"/>
        <a:buChar char="►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sz="4400" dirty="0">
                <a:solidFill>
                  <a:srgbClr val="002060"/>
                </a:solidFill>
              </a:rPr>
              <a:t>(</a:t>
            </a:r>
            <a:r>
              <a:rPr lang="en-US" sz="4400" dirty="0">
                <a:solidFill>
                  <a:srgbClr val="002060"/>
                </a:solidFill>
              </a:rPr>
              <a:t>e </a:t>
            </a:r>
            <a:r>
              <a:rPr lang="sr-Cyrl-RS" sz="4400" dirty="0">
                <a:solidFill>
                  <a:srgbClr val="002060"/>
                </a:solidFill>
              </a:rPr>
              <a:t>картон)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710182"/>
            <a:ext cx="6259016" cy="936104"/>
          </a:xfrm>
        </p:spPr>
        <p:txBody>
          <a:bodyPr/>
          <a:lstStyle/>
          <a:p>
            <a:r>
              <a:rPr lang="sr-Cyrl-RS" dirty="0"/>
              <a:t>(</a:t>
            </a:r>
            <a:r>
              <a:rPr lang="en-US" dirty="0"/>
              <a:t>danica.mamula@ict.edu.rs</a:t>
            </a:r>
            <a:r>
              <a:rPr lang="sr-Cyrl-RS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043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Циљеви предмета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Cтуденти</a:t>
            </a:r>
            <a:r>
              <a:rPr lang="en-US" dirty="0"/>
              <a:t> </a:t>
            </a:r>
            <a:r>
              <a:rPr lang="sr-Cyrl-RS" dirty="0"/>
              <a:t>би</a:t>
            </a:r>
            <a:r>
              <a:rPr lang="ru-RU" dirty="0"/>
              <a:t> требало да се упознају са теоријским поставкама и конкретним решењима у области електронског здравства.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27932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Исходи предмета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ru-RU" dirty="0"/>
              <a:t>способље</a:t>
            </a:r>
            <a:r>
              <a:rPr lang="sr-Cyrl-RS" dirty="0"/>
              <a:t>ност студената</a:t>
            </a:r>
            <a:r>
              <a:rPr lang="ru-RU" dirty="0"/>
              <a:t> за послове  пројектовања  и  имплементације  система у области  електронског здравства, као и у обављању послова у облсати стратегије,  менаџмента и безбедносних питања у е здравству.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720600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Садржај предмета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Циљеви e-Здравства, e- картон, Електронска здравствена картица и картица лекара, Електронски рецепт,  Сигурност, Стандарди,  Апликације, cтање и перспектива е-здравства код нас. Законска регулатива е-здравства. Е-маркетинг у здравству. Трошкови електронског здравственог  система.  Управљање  електронском  документацијом. Управљање квалитетом е-здравствених услугa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882647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128792" cy="868958"/>
          </a:xfrm>
        </p:spPr>
        <p:txBody>
          <a:bodyPr/>
          <a:lstStyle/>
          <a:p>
            <a:r>
              <a:rPr lang="sr-Cyrl-RS" dirty="0"/>
              <a:t>Литература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Joseph Tan, E-Health Care Information Systems: An Introduction for Students and Professionals, JOSSEY-BASS, A Wiley Imprint, ISBN-10: 0787966185, ISBN-13: 978-0787966188</a:t>
            </a:r>
            <a:endParaRPr lang="sr-Cyrl-RS" dirty="0"/>
          </a:p>
          <a:p>
            <a:r>
              <a:rPr lang="en-US" dirty="0" err="1"/>
              <a:t>Halit</a:t>
            </a:r>
            <a:r>
              <a:rPr lang="en-US" dirty="0"/>
              <a:t> </a:t>
            </a:r>
            <a:r>
              <a:rPr lang="en-US" dirty="0" err="1"/>
              <a:t>Eren</a:t>
            </a:r>
            <a:r>
              <a:rPr lang="en-US" dirty="0"/>
              <a:t>, John G. Webster, The E-Medicine, E-Health, M-Health, Telemedicine, and Telehealth Handbook, ISBN 9781482236552  CRC Press,  2015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291174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>
                <a:solidFill>
                  <a:srgbClr val="002060"/>
                </a:solidFill>
              </a:rPr>
              <a:t>(е картон)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/>
              <a:t>(</a:t>
            </a:r>
            <a:r>
              <a:rPr lang="sr-Latn-RS" dirty="0"/>
              <a:t>danica.mamula</a:t>
            </a:r>
            <a:r>
              <a:rPr lang="en-US" dirty="0"/>
              <a:t>@ict.edu.rs</a:t>
            </a:r>
            <a:r>
              <a:rPr lang="sr-Cyrl-RS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30350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9101</TotalTime>
  <Words>191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Wingdings</vt:lpstr>
      <vt:lpstr>Theme1</vt:lpstr>
      <vt:lpstr>(e картон)</vt:lpstr>
      <vt:lpstr>Циљеви предмета</vt:lpstr>
      <vt:lpstr>Исходи предмета</vt:lpstr>
      <vt:lpstr>Садржај предмета</vt:lpstr>
      <vt:lpstr>Литература</vt:lpstr>
      <vt:lpstr>(е картон)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dule</cp:lastModifiedBy>
  <cp:revision>809</cp:revision>
  <dcterms:created xsi:type="dcterms:W3CDTF">2010-05-23T14:28:12Z</dcterms:created>
  <dcterms:modified xsi:type="dcterms:W3CDTF">2021-09-27T18:34:40Z</dcterms:modified>
</cp:coreProperties>
</file>