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9"/>
  </p:handoutMasterIdLst>
  <p:sldIdLst>
    <p:sldId id="313" r:id="rId2"/>
    <p:sldId id="312" r:id="rId3"/>
    <p:sldId id="315" r:id="rId4"/>
    <p:sldId id="316" r:id="rId5"/>
    <p:sldId id="317" r:id="rId6"/>
    <p:sldId id="318" r:id="rId7"/>
    <p:sldId id="319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8"/>
    <a:srgbClr val="99CCFF"/>
    <a:srgbClr val="422C16"/>
    <a:srgbClr val="0C788E"/>
    <a:srgbClr val="025198"/>
    <a:srgbClr val="000099"/>
    <a:srgbClr val="1C1C1C"/>
    <a:srgbClr val="660066"/>
    <a:srgbClr val="2E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4652" autoAdjust="0"/>
  </p:normalViewPr>
  <p:slideViewPr>
    <p:cSldViewPr>
      <p:cViewPr varScale="1">
        <p:scale>
          <a:sx n="88" d="100"/>
          <a:sy n="88" d="100"/>
        </p:scale>
        <p:origin x="120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13EF0-8B27-42DF-A155-57F174F466E1}" type="datetimeFigureOut">
              <a:rPr lang="en-US" smtClean="0"/>
              <a:t>24-Sep-21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98712-CB19-406F-973A-E5019F00F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0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146199"/>
            <a:ext cx="7558608" cy="2137791"/>
          </a:xfrm>
        </p:spPr>
        <p:txBody>
          <a:bodyPr/>
          <a:lstStyle>
            <a:lvl1pPr algn="ctr">
              <a:defRPr b="1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10182"/>
            <a:ext cx="6400800" cy="936104"/>
          </a:xfrm>
        </p:spPr>
        <p:txBody>
          <a:bodyPr/>
          <a:lstStyle>
            <a:lvl1pPr marL="0" indent="0" algn="r">
              <a:buNone/>
              <a:defRPr sz="3600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8591"/>
            <a:ext cx="1393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83152" cy="868958"/>
          </a:xfrm>
        </p:spPr>
        <p:txBody>
          <a:bodyPr/>
          <a:lstStyle>
            <a:lvl1pPr>
              <a:defRPr sz="4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>
            <a:lvl1pPr marL="342900" indent="-342900">
              <a:buSzPct val="75000"/>
              <a:buFont typeface="Arial" panose="020B0604020202020204" pitchFamily="34" charset="0"/>
              <a:buChar char="►"/>
              <a:defRPr sz="2400"/>
            </a:lvl1pPr>
            <a:lvl2pPr marL="742950" indent="-285750">
              <a:buSzPct val="75000"/>
              <a:buFont typeface="Wingdings" panose="05000000000000000000" pitchFamily="2" charset="2"/>
              <a:buChar char="v"/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5044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B9C56-F1A8-4AE0-AD3E-05E393C8924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5E443-ECA5-4F07-976C-C001AF49671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7B4BE-AB0E-4FDF-B3A6-A544267D3A0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6431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>
          <a:xfrm>
            <a:off x="1403648" y="6308725"/>
            <a:ext cx="6336704" cy="412750"/>
          </a:xfrm>
          <a:prstGeom prst="rect">
            <a:avLst/>
          </a:prstGeom>
          <a:ln/>
        </p:spPr>
        <p:txBody>
          <a:bodyPr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rgbClr val="000058"/>
                </a:solidFill>
                <a:latin typeface="+mj-lt"/>
                <a:ea typeface="+mn-ea"/>
                <a:cs typeface="Times New Roman" panose="02020603050405020304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sr-Cyrl-RS"/>
              <a:t>АТУСС Висока </a:t>
            </a:r>
            <a:r>
              <a:rPr lang="sr-Latn-RS" i="0"/>
              <a:t>ICT</a:t>
            </a:r>
            <a:r>
              <a:rPr lang="sr-Cyrl-RS"/>
              <a:t> школа</a:t>
            </a:r>
            <a:r>
              <a:rPr lang="sr-Latn-RS"/>
              <a:t> - </a:t>
            </a:r>
            <a:r>
              <a:rPr lang="sr-Cyrl-RS"/>
              <a:t>Београд</a:t>
            </a: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4" r:id="rId3"/>
    <p:sldLayoutId id="2147483726" r:id="rId4"/>
    <p:sldLayoutId id="2147483727" r:id="rId5"/>
    <p:sldLayoutId id="2147483729" r:id="rId6"/>
    <p:sldLayoutId id="2147483730" r:id="rId7"/>
    <p:sldLayoutId id="2147483731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Arial" panose="020B0604020202020204" pitchFamily="34" charset="0"/>
        <a:buChar char="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altLang="en-US" sz="4400" dirty="0">
                <a:solidFill>
                  <a:srgbClr val="002060"/>
                </a:solidFill>
              </a:rPr>
              <a:t>Безбедност информационих система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10182"/>
            <a:ext cx="6259016" cy="936104"/>
          </a:xfrm>
        </p:spPr>
        <p:txBody>
          <a:bodyPr/>
          <a:lstStyle/>
          <a:p>
            <a:r>
              <a:rPr lang="sr-Cyrl-RS" altLang="en-US" dirty="0"/>
              <a:t>мр Наталија Вугделија</a:t>
            </a:r>
            <a:endParaRPr lang="en-US" altLang="en-US" dirty="0"/>
          </a:p>
          <a:p>
            <a:r>
              <a:rPr lang="sr-Cyrl-R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043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Циљеви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Упознавање са рањивостима информационих система и начинима заштите</a:t>
            </a:r>
          </a:p>
          <a:p>
            <a:r>
              <a:rPr lang="sr-Cyrl-RS" dirty="0"/>
              <a:t>Подизање свести о значају безбедног информационог окружења</a:t>
            </a:r>
          </a:p>
          <a:p>
            <a:r>
              <a:rPr lang="sr-Cyrl-RS" dirty="0"/>
              <a:t>Анализа конкретних безбедносних мера</a:t>
            </a:r>
          </a:p>
          <a:p>
            <a:pPr marL="457200" lvl="1" indent="0"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2793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Исходи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Оспособљавање за препознавање рањивости информационих система</a:t>
            </a:r>
          </a:p>
          <a:p>
            <a:r>
              <a:rPr lang="sr-Cyrl-RS" dirty="0"/>
              <a:t>Познавање одговарајућих начина за спречавање напада и заштиту података, уређаја и корисника</a:t>
            </a:r>
          </a:p>
          <a:p>
            <a:pPr lvl="1"/>
            <a:r>
              <a:rPr lang="sr-Cyrl-RS" dirty="0"/>
              <a:t>Број сајбер напада је у сталном порасту, па тако расте и потреба за стучњацима из области безбедност информационих система</a:t>
            </a:r>
          </a:p>
          <a:p>
            <a:pPr marL="457200" lvl="1" indent="0"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72060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Садржај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Симетрично шифровање и поверљивост порука</a:t>
            </a:r>
          </a:p>
          <a:p>
            <a:r>
              <a:rPr lang="ru-RU" dirty="0"/>
              <a:t>Криптографија јавним кључем и аутентификација порука</a:t>
            </a:r>
          </a:p>
          <a:p>
            <a:r>
              <a:rPr lang="ru-RU" dirty="0"/>
              <a:t>Дистрибуција кључева и аутентификација корисника</a:t>
            </a:r>
          </a:p>
          <a:p>
            <a:r>
              <a:rPr lang="ru-RU" dirty="0"/>
              <a:t>Контрола приступања мрежи и безбедност облака</a:t>
            </a:r>
          </a:p>
          <a:p>
            <a:r>
              <a:rPr lang="ru-RU" dirty="0"/>
              <a:t>Мрежне баријере</a:t>
            </a:r>
          </a:p>
          <a:p>
            <a:r>
              <a:rPr lang="ru-RU" dirty="0"/>
              <a:t>Врсте напада и одговарајуће противмере</a:t>
            </a:r>
          </a:p>
          <a:p>
            <a:endParaRPr lang="ru-RU" dirty="0"/>
          </a:p>
          <a:p>
            <a:r>
              <a:rPr lang="sr-Cyrl-RS" dirty="0"/>
              <a:t>Конкретна примена безбедносних техника изучава се у предмету Безбедност рачунарских мрежа</a:t>
            </a:r>
            <a:endParaRPr lang="en-US" dirty="0"/>
          </a:p>
          <a:p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88264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200800" cy="868958"/>
          </a:xfrm>
        </p:spPr>
        <p:txBody>
          <a:bodyPr/>
          <a:lstStyle/>
          <a:p>
            <a:r>
              <a:rPr lang="sr-Cyrl-RS" dirty="0"/>
              <a:t>Предиспитне обавезе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4525963"/>
          </a:xfrm>
        </p:spPr>
        <p:txBody>
          <a:bodyPr/>
          <a:lstStyle/>
          <a:p>
            <a:r>
              <a:rPr lang="ru-RU" dirty="0"/>
              <a:t>Предиспитне обавезе носе 70 поена</a:t>
            </a:r>
          </a:p>
          <a:p>
            <a:r>
              <a:rPr lang="ru-RU" dirty="0"/>
              <a:t>Услов за излазак на испит је најмање 30 поена на предиспитним обавезама</a:t>
            </a:r>
          </a:p>
          <a:p>
            <a:r>
              <a:rPr lang="ru-RU" dirty="0"/>
              <a:t>Предиспитне обавезе су:</a:t>
            </a:r>
            <a:endParaRPr lang="sr-Cyrl-RS" dirty="0"/>
          </a:p>
          <a:p>
            <a:pPr lvl="1"/>
            <a:r>
              <a:rPr lang="ru-RU" dirty="0"/>
              <a:t>Два колоквијума (по 25 поена)</a:t>
            </a:r>
            <a:r>
              <a:rPr lang="sr-Latn-RS" dirty="0"/>
              <a:t> – </a:t>
            </a:r>
            <a:r>
              <a:rPr lang="sr-Cyrl-RS" dirty="0"/>
              <a:t>нису обавезни</a:t>
            </a:r>
            <a:endParaRPr lang="ru-RU" dirty="0"/>
          </a:p>
          <a:p>
            <a:pPr lvl="1"/>
            <a:r>
              <a:rPr lang="ru-RU" dirty="0"/>
              <a:t>Семинарски рад (20 поена) – није обавезан</a:t>
            </a:r>
          </a:p>
          <a:p>
            <a:r>
              <a:rPr lang="ru-RU" dirty="0"/>
              <a:t>Предиспитне обавезе није могуће реализовати након завршетка триместра у коме се изводи настава из предмета Безбедност информационих система</a:t>
            </a:r>
          </a:p>
          <a:p>
            <a:r>
              <a:rPr lang="ru-RU" dirty="0"/>
              <a:t>Све информације о предиспитним обавезама благовремено се објављују на </a:t>
            </a:r>
            <a:r>
              <a:rPr lang="sr-Latn-RS" dirty="0"/>
              <a:t>e-learning</a:t>
            </a:r>
            <a:r>
              <a:rPr lang="ru-RU" dirty="0"/>
              <a:t> сервису Школе </a:t>
            </a:r>
          </a:p>
        </p:txBody>
      </p:sp>
    </p:spTree>
    <p:extLst>
      <p:ext uri="{BB962C8B-B14F-4D97-AF65-F5344CB8AC3E}">
        <p14:creationId xmlns:p14="http://schemas.microsoft.com/office/powerpoint/2010/main" val="93449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128792" cy="868958"/>
          </a:xfrm>
        </p:spPr>
        <p:txBody>
          <a:bodyPr/>
          <a:lstStyle/>
          <a:p>
            <a:r>
              <a:rPr lang="sr-Cyrl-RS" dirty="0"/>
              <a:t>Литература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Материјали за учење и припремање колоквијума и испита налазе се на </a:t>
            </a:r>
            <a:r>
              <a:rPr lang="sr-Latn-RS" dirty="0"/>
              <a:t>e-learning</a:t>
            </a:r>
            <a:r>
              <a:rPr lang="ru-RU" dirty="0"/>
              <a:t> сервису Школе</a:t>
            </a:r>
          </a:p>
          <a:p>
            <a:endParaRPr lang="ru-RU" dirty="0"/>
          </a:p>
          <a:p>
            <a:r>
              <a:rPr lang="en-US" altLang="sr-Latn-RS" sz="2400" dirty="0"/>
              <a:t>William Stallings, </a:t>
            </a:r>
            <a:r>
              <a:rPr lang="ru-RU" altLang="sr-Latn-RS" sz="2400" i="1" dirty="0"/>
              <a:t>Основе безбедности мрежа – Апликације и стандарди, превод петог издања</a:t>
            </a:r>
            <a:r>
              <a:rPr lang="en-US" altLang="sr-Latn-RS" sz="2400" dirty="0"/>
              <a:t>, CET </a:t>
            </a:r>
            <a:r>
              <a:rPr lang="sr-Cyrl-RS" altLang="sr-Latn-RS" sz="2400" dirty="0"/>
              <a:t>и Рачунарски факултет</a:t>
            </a:r>
            <a:r>
              <a:rPr lang="sr-Latn-RS" altLang="sr-Latn-RS" sz="2400" dirty="0"/>
              <a:t>, 2014.</a:t>
            </a: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329117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altLang="en-US" sz="4000" dirty="0">
                <a:solidFill>
                  <a:srgbClr val="002060"/>
                </a:solidFill>
              </a:rPr>
              <a:t>Безбедност информационих система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natalija.vugdelija@ict.edu.rs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30350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9345</TotalTime>
  <Words>224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Theme1</vt:lpstr>
      <vt:lpstr>Безбедност информационих система</vt:lpstr>
      <vt:lpstr>Циљеви предмета</vt:lpstr>
      <vt:lpstr>Исходи предмета</vt:lpstr>
      <vt:lpstr>Садржај предмета</vt:lpstr>
      <vt:lpstr>Предиспитне обавезе</vt:lpstr>
      <vt:lpstr>Литература</vt:lpstr>
      <vt:lpstr>Безбедност информационих система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810</cp:revision>
  <dcterms:created xsi:type="dcterms:W3CDTF">2010-05-23T14:28:12Z</dcterms:created>
  <dcterms:modified xsi:type="dcterms:W3CDTF">2021-09-24T19:54:00Z</dcterms:modified>
</cp:coreProperties>
</file>